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59" r:id="rId3"/>
    <p:sldId id="294" r:id="rId4"/>
    <p:sldId id="305" r:id="rId5"/>
    <p:sldId id="295" r:id="rId6"/>
    <p:sldId id="297" r:id="rId7"/>
    <p:sldId id="296" r:id="rId8"/>
    <p:sldId id="304" r:id="rId9"/>
    <p:sldId id="298" r:id="rId10"/>
    <p:sldId id="299" r:id="rId11"/>
    <p:sldId id="300" r:id="rId12"/>
    <p:sldId id="301" r:id="rId13"/>
    <p:sldId id="303" r:id="rId14"/>
    <p:sldId id="302" r:id="rId15"/>
    <p:sldId id="277" r:id="rId16"/>
    <p:sldId id="291" r:id="rId17"/>
    <p:sldId id="292" r:id="rId18"/>
    <p:sldId id="293" r:id="rId19"/>
    <p:sldId id="257"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18"/>
    <p:restoredTop sz="63448"/>
  </p:normalViewPr>
  <p:slideViewPr>
    <p:cSldViewPr snapToGrid="0" snapToObjects="1">
      <p:cViewPr varScale="1">
        <p:scale>
          <a:sx n="60" d="100"/>
          <a:sy n="60" d="100"/>
        </p:scale>
        <p:origin x="456" y="184"/>
      </p:cViewPr>
      <p:guideLst/>
    </p:cSldViewPr>
  </p:slideViewPr>
  <p:notesTextViewPr>
    <p:cViewPr>
      <p:scale>
        <a:sx n="1" d="1"/>
        <a:sy n="1" d="1"/>
      </p:scale>
      <p:origin x="0" y="0"/>
    </p:cViewPr>
  </p:notesTextViewPr>
  <p:notesViewPr>
    <p:cSldViewPr snapToGrid="0" snapToObjects="1">
      <p:cViewPr varScale="1">
        <p:scale>
          <a:sx n="80" d="100"/>
          <a:sy n="80" d="100"/>
        </p:scale>
        <p:origin x="340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4C8857F-0504-2D48-98B8-7769AD89D3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DA28F76-D707-2B45-B999-A835D41875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F059E3-5B0B-9C4F-8522-1F7F091BE053}" type="datetimeFigureOut">
              <a:rPr lang="fr-FR" smtClean="0"/>
              <a:t>23/01/2022</a:t>
            </a:fld>
            <a:endParaRPr lang="fr-FR"/>
          </a:p>
        </p:txBody>
      </p:sp>
      <p:sp>
        <p:nvSpPr>
          <p:cNvPr id="4" name="Espace réservé du pied de page 3">
            <a:extLst>
              <a:ext uri="{FF2B5EF4-FFF2-40B4-BE49-F238E27FC236}">
                <a16:creationId xmlns:a16="http://schemas.microsoft.com/office/drawing/2014/main" id="{EDD9CCE9-05CB-5A47-97F7-95C0D2DFA9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8E30114-6AE2-1E4E-86BD-5822C866DD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F204FD-2A22-9949-BF37-4B7A59403E56}" type="slidenum">
              <a:rPr lang="fr-FR" smtClean="0"/>
              <a:t>‹N°›</a:t>
            </a:fld>
            <a:endParaRPr lang="fr-FR"/>
          </a:p>
        </p:txBody>
      </p:sp>
    </p:spTree>
    <p:extLst>
      <p:ext uri="{BB962C8B-B14F-4D97-AF65-F5344CB8AC3E}">
        <p14:creationId xmlns:p14="http://schemas.microsoft.com/office/powerpoint/2010/main" val="1805687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76C6A-E2BA-E945-A710-C7E98A6DA62B}" type="datetimeFigureOut">
              <a:rPr lang="fr-FR" smtClean="0"/>
              <a:t>23/01/2022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5DB1F3-4997-2F42-BA67-34DA4A2A6A96}" type="slidenum">
              <a:rPr lang="fr-FR" smtClean="0"/>
              <a:t>‹N°›</a:t>
            </a:fld>
            <a:endParaRPr lang="fr-FR"/>
          </a:p>
        </p:txBody>
      </p:sp>
    </p:spTree>
    <p:extLst>
      <p:ext uri="{BB962C8B-B14F-4D97-AF65-F5344CB8AC3E}">
        <p14:creationId xmlns:p14="http://schemas.microsoft.com/office/powerpoint/2010/main" val="162613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1</a:t>
            </a:fld>
            <a:endParaRPr lang="fr-FR"/>
          </a:p>
        </p:txBody>
      </p:sp>
    </p:spTree>
    <p:extLst>
      <p:ext uri="{BB962C8B-B14F-4D97-AF65-F5344CB8AC3E}">
        <p14:creationId xmlns:p14="http://schemas.microsoft.com/office/powerpoint/2010/main" val="1039167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En vol une aile subit une résultante aérodynamique  que l'on peut décomposer en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une force perpendiculaire à la vitesse, appelée portance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une force parallèle à la vitesse appelée traînée </a:t>
            </a:r>
            <a:br>
              <a:rPr lang="fr-FR" sz="1200" b="0" i="0" kern="1200" dirty="0">
                <a:solidFill>
                  <a:schemeClr val="tx1"/>
                </a:solidFill>
                <a:effectLst/>
                <a:latin typeface="+mn-lt"/>
                <a:ea typeface="+mn-ea"/>
                <a:cs typeface="+mn-cs"/>
              </a:rPr>
            </a:br>
            <a:br>
              <a:rPr lang="fr-FR" sz="1200" b="0" i="0" kern="1200" dirty="0">
                <a:solidFill>
                  <a:schemeClr val="tx1"/>
                </a:solidFill>
                <a:effectLst/>
                <a:latin typeface="+mn-lt"/>
                <a:ea typeface="+mn-ea"/>
                <a:cs typeface="+mn-cs"/>
              </a:rPr>
            </a:br>
            <a:endParaRPr lang="fr-FR" sz="1200" b="0" i="0" kern="1200" dirty="0">
              <a:solidFill>
                <a:schemeClr val="tx1"/>
              </a:solidFill>
              <a:effectLst/>
              <a:latin typeface="+mn-lt"/>
              <a:ea typeface="+mn-ea"/>
              <a:cs typeface="+mn-cs"/>
            </a:endParaRPr>
          </a:p>
          <a:p>
            <a:br>
              <a:rPr lang="fr-FR" dirty="0"/>
            </a:br>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10</a:t>
            </a:fld>
            <a:endParaRPr lang="fr-FR"/>
          </a:p>
        </p:txBody>
      </p:sp>
    </p:spTree>
    <p:extLst>
      <p:ext uri="{BB962C8B-B14F-4D97-AF65-F5344CB8AC3E}">
        <p14:creationId xmlns:p14="http://schemas.microsoft.com/office/powerpoint/2010/main" val="1898338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En vol une aile subit une résultante aérodynamique  que l'on peut décomposer en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une force perpendiculaire à la vitesse, appelée portance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une force parallèle à la vitesse appelée traînée </a:t>
            </a:r>
            <a:br>
              <a:rPr lang="fr-FR" sz="1200" b="0" i="0" kern="1200" dirty="0">
                <a:solidFill>
                  <a:schemeClr val="tx1"/>
                </a:solidFill>
                <a:effectLst/>
                <a:latin typeface="+mn-lt"/>
                <a:ea typeface="+mn-ea"/>
                <a:cs typeface="+mn-cs"/>
              </a:rPr>
            </a:br>
            <a:br>
              <a:rPr lang="fr-FR" sz="1200" b="0" i="0" kern="1200" dirty="0">
                <a:solidFill>
                  <a:schemeClr val="tx1"/>
                </a:solidFill>
                <a:effectLst/>
                <a:latin typeface="+mn-lt"/>
                <a:ea typeface="+mn-ea"/>
                <a:cs typeface="+mn-cs"/>
              </a:rPr>
            </a:br>
            <a:r>
              <a:rPr lang="el-GR" sz="1200" b="1" i="0" kern="1200" dirty="0">
                <a:solidFill>
                  <a:schemeClr val="tx1"/>
                </a:solidFill>
                <a:effectLst/>
                <a:latin typeface="+mn-lt"/>
                <a:ea typeface="+mn-ea"/>
                <a:cs typeface="+mn-cs"/>
              </a:rPr>
              <a:t>α </a:t>
            </a:r>
            <a:r>
              <a:rPr lang="fr-FR" sz="1200" b="1" i="0" kern="1200" dirty="0">
                <a:solidFill>
                  <a:schemeClr val="tx1"/>
                </a:solidFill>
                <a:effectLst/>
                <a:latin typeface="+mn-lt"/>
                <a:ea typeface="+mn-ea"/>
                <a:cs typeface="+mn-cs"/>
              </a:rPr>
              <a:t>A :    Cz maximal</a:t>
            </a:r>
            <a:br>
              <a:rPr lang="fr-FR" dirty="0"/>
            </a:br>
            <a:r>
              <a:rPr lang="fr-FR" sz="1200" b="0" i="0" kern="1200" dirty="0">
                <a:solidFill>
                  <a:schemeClr val="tx1"/>
                </a:solidFill>
                <a:effectLst/>
                <a:latin typeface="+mn-lt"/>
                <a:ea typeface="+mn-ea"/>
                <a:cs typeface="+mn-cs"/>
              </a:rPr>
              <a:t>        - Point de la vitesse minimale. Vitesse de décrochage.</a:t>
            </a:r>
            <a:br>
              <a:rPr lang="fr-FR" dirty="0"/>
            </a:br>
            <a:r>
              <a:rPr lang="el-GR" sz="1200" b="1" i="0" kern="1200" dirty="0">
                <a:solidFill>
                  <a:schemeClr val="tx1"/>
                </a:solidFill>
                <a:effectLst/>
                <a:latin typeface="+mn-lt"/>
                <a:ea typeface="+mn-ea"/>
                <a:cs typeface="+mn-cs"/>
              </a:rPr>
              <a:t>α </a:t>
            </a:r>
            <a:r>
              <a:rPr lang="fr-FR" sz="1200" b="1" i="0" kern="1200" dirty="0">
                <a:solidFill>
                  <a:schemeClr val="tx1"/>
                </a:solidFill>
                <a:effectLst/>
                <a:latin typeface="+mn-lt"/>
                <a:ea typeface="+mn-ea"/>
                <a:cs typeface="+mn-cs"/>
              </a:rPr>
              <a:t>B :   </a:t>
            </a:r>
            <a:br>
              <a:rPr lang="fr-FR" dirty="0"/>
            </a:br>
            <a:r>
              <a:rPr lang="fr-FR" sz="1200" b="0" i="0" kern="1200" dirty="0">
                <a:solidFill>
                  <a:schemeClr val="tx1"/>
                </a:solidFill>
                <a:effectLst/>
                <a:latin typeface="+mn-lt"/>
                <a:ea typeface="+mn-ea"/>
                <a:cs typeface="+mn-cs"/>
              </a:rPr>
              <a:t>        - Séparation des deux régimes de vol</a:t>
            </a:r>
            <a:br>
              <a:rPr lang="fr-FR" dirty="0"/>
            </a:br>
            <a:r>
              <a:rPr lang="fr-FR" sz="1200" b="0" i="0" kern="1200" dirty="0">
                <a:solidFill>
                  <a:schemeClr val="tx1"/>
                </a:solidFill>
                <a:effectLst/>
                <a:latin typeface="+mn-lt"/>
                <a:ea typeface="+mn-ea"/>
                <a:cs typeface="+mn-cs"/>
              </a:rPr>
              <a:t>        - Point d'autonomie maximale.</a:t>
            </a:r>
            <a:br>
              <a:rPr lang="fr-FR" dirty="0"/>
            </a:br>
            <a:r>
              <a:rPr lang="fr-FR" sz="1200" b="0" i="0" kern="1200" dirty="0">
                <a:solidFill>
                  <a:schemeClr val="tx1"/>
                </a:solidFill>
                <a:effectLst/>
                <a:latin typeface="+mn-lt"/>
                <a:ea typeface="+mn-ea"/>
                <a:cs typeface="+mn-cs"/>
              </a:rPr>
              <a:t>        - Point du taux de chute minimal.</a:t>
            </a:r>
            <a:br>
              <a:rPr lang="fr-FR" dirty="0"/>
            </a:br>
            <a:r>
              <a:rPr lang="fr-FR" sz="1200" b="0" i="0" kern="1200" dirty="0">
                <a:solidFill>
                  <a:schemeClr val="tx1"/>
                </a:solidFill>
                <a:effectLst/>
                <a:latin typeface="+mn-lt"/>
                <a:ea typeface="+mn-ea"/>
                <a:cs typeface="+mn-cs"/>
              </a:rPr>
              <a:t>        - Point de la vitesse ascensionnelle maximale</a:t>
            </a:r>
            <a:br>
              <a:rPr lang="fr-FR" dirty="0"/>
            </a:br>
            <a:r>
              <a:rPr lang="fr-FR" sz="1200" b="0" i="0" kern="1200" dirty="0">
                <a:solidFill>
                  <a:schemeClr val="tx1"/>
                </a:solidFill>
                <a:effectLst/>
                <a:latin typeface="+mn-lt"/>
                <a:ea typeface="+mn-ea"/>
                <a:cs typeface="+mn-cs"/>
              </a:rPr>
              <a:t>        - Point du plafond de propulsion</a:t>
            </a:r>
            <a:br>
              <a:rPr lang="fr-FR" dirty="0"/>
            </a:br>
            <a:r>
              <a:rPr lang="el-GR" sz="1200" b="1" i="0" kern="1200" dirty="0">
                <a:solidFill>
                  <a:schemeClr val="tx1"/>
                </a:solidFill>
                <a:effectLst/>
                <a:latin typeface="+mn-lt"/>
                <a:ea typeface="+mn-ea"/>
                <a:cs typeface="+mn-cs"/>
              </a:rPr>
              <a:t>α </a:t>
            </a:r>
            <a:r>
              <a:rPr lang="fr-FR" sz="1200" b="1" i="0" kern="1200" dirty="0">
                <a:solidFill>
                  <a:schemeClr val="tx1"/>
                </a:solidFill>
                <a:effectLst/>
                <a:latin typeface="+mn-lt"/>
                <a:ea typeface="+mn-ea"/>
                <a:cs typeface="+mn-cs"/>
              </a:rPr>
              <a:t>C :    finesse maximale</a:t>
            </a:r>
            <a:br>
              <a:rPr lang="fr-FR" dirty="0"/>
            </a:br>
            <a:r>
              <a:rPr lang="fr-FR" sz="1200" b="0" i="0" kern="1200" dirty="0">
                <a:solidFill>
                  <a:schemeClr val="tx1"/>
                </a:solidFill>
                <a:effectLst/>
                <a:latin typeface="+mn-lt"/>
                <a:ea typeface="+mn-ea"/>
                <a:cs typeface="+mn-cs"/>
              </a:rPr>
              <a:t>        - Point de la distance franchissable maximale par vent nul.</a:t>
            </a:r>
            <a:br>
              <a:rPr lang="fr-FR" dirty="0"/>
            </a:br>
            <a:r>
              <a:rPr lang="fr-FR" sz="1200" b="0" i="0" kern="1200" dirty="0">
                <a:solidFill>
                  <a:schemeClr val="tx1"/>
                </a:solidFill>
                <a:effectLst/>
                <a:latin typeface="+mn-lt"/>
                <a:ea typeface="+mn-ea"/>
                <a:cs typeface="+mn-cs"/>
              </a:rPr>
              <a:t>        - Pente de descente minimale.</a:t>
            </a:r>
            <a:br>
              <a:rPr lang="fr-FR" dirty="0"/>
            </a:br>
            <a:r>
              <a:rPr lang="el-GR" sz="1200" b="1" i="0" kern="1200" dirty="0">
                <a:solidFill>
                  <a:schemeClr val="tx1"/>
                </a:solidFill>
                <a:effectLst/>
                <a:latin typeface="+mn-lt"/>
                <a:ea typeface="+mn-ea"/>
                <a:cs typeface="+mn-cs"/>
              </a:rPr>
              <a:t>α </a:t>
            </a:r>
            <a:r>
              <a:rPr lang="fr-FR" sz="1200" b="1" i="0" kern="1200" dirty="0">
                <a:solidFill>
                  <a:schemeClr val="tx1"/>
                </a:solidFill>
                <a:effectLst/>
                <a:latin typeface="+mn-lt"/>
                <a:ea typeface="+mn-ea"/>
                <a:cs typeface="+mn-cs"/>
              </a:rPr>
              <a:t>E</a:t>
            </a:r>
            <a:br>
              <a:rPr lang="fr-FR" dirty="0"/>
            </a:br>
            <a:r>
              <a:rPr lang="fr-FR" sz="1200" b="0" i="0" kern="1200" dirty="0">
                <a:solidFill>
                  <a:schemeClr val="tx1"/>
                </a:solidFill>
                <a:effectLst/>
                <a:latin typeface="+mn-lt"/>
                <a:ea typeface="+mn-ea"/>
                <a:cs typeface="+mn-cs"/>
              </a:rPr>
              <a:t>        - Point de la traînée minimale.</a:t>
            </a:r>
            <a:br>
              <a:rPr lang="fr-FR" dirty="0"/>
            </a:br>
            <a:r>
              <a:rPr lang="el-GR" sz="1200" b="1" i="0" kern="1200" dirty="0">
                <a:solidFill>
                  <a:schemeClr val="tx1"/>
                </a:solidFill>
                <a:effectLst/>
                <a:latin typeface="+mn-lt"/>
                <a:ea typeface="+mn-ea"/>
                <a:cs typeface="+mn-cs"/>
              </a:rPr>
              <a:t>α </a:t>
            </a:r>
            <a:r>
              <a:rPr lang="fr-FR" sz="1200" b="1" i="0" kern="1200" dirty="0">
                <a:solidFill>
                  <a:schemeClr val="tx1"/>
                </a:solidFill>
                <a:effectLst/>
                <a:latin typeface="+mn-lt"/>
                <a:ea typeface="+mn-ea"/>
                <a:cs typeface="+mn-cs"/>
              </a:rPr>
              <a:t>F :    Cz = 0</a:t>
            </a:r>
            <a:br>
              <a:rPr lang="fr-FR" dirty="0"/>
            </a:br>
            <a:r>
              <a:rPr lang="fr-FR" sz="1200" b="0" i="0" kern="1200" dirty="0">
                <a:solidFill>
                  <a:schemeClr val="tx1"/>
                </a:solidFill>
                <a:effectLst/>
                <a:latin typeface="+mn-lt"/>
                <a:ea typeface="+mn-ea"/>
                <a:cs typeface="+mn-cs"/>
              </a:rPr>
              <a:t>        - Point de la portance nulle.</a:t>
            </a:r>
          </a:p>
          <a:p>
            <a:br>
              <a:rPr lang="fr-FR" dirty="0"/>
            </a:br>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11</a:t>
            </a:fld>
            <a:endParaRPr lang="fr-FR"/>
          </a:p>
        </p:txBody>
      </p:sp>
    </p:spTree>
    <p:extLst>
      <p:ext uri="{BB962C8B-B14F-4D97-AF65-F5344CB8AC3E}">
        <p14:creationId xmlns:p14="http://schemas.microsoft.com/office/powerpoint/2010/main" val="4239557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En vol une aile subit une résultante aérodynamique  que l'on peut décomposer en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une force perpendiculaire à la vitesse, appelée portance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une force parallèle à la vitesse appelée traînée </a:t>
            </a:r>
            <a:br>
              <a:rPr lang="fr-FR" sz="1200" b="0" i="0" kern="1200" dirty="0">
                <a:solidFill>
                  <a:schemeClr val="tx1"/>
                </a:solidFill>
                <a:effectLst/>
                <a:latin typeface="+mn-lt"/>
                <a:ea typeface="+mn-ea"/>
                <a:cs typeface="+mn-cs"/>
              </a:rPr>
            </a:br>
            <a:br>
              <a:rPr lang="fr-FR" sz="1200" b="0" i="0" kern="1200" dirty="0">
                <a:solidFill>
                  <a:schemeClr val="tx1"/>
                </a:solidFill>
                <a:effectLst/>
                <a:latin typeface="+mn-lt"/>
                <a:ea typeface="+mn-ea"/>
                <a:cs typeface="+mn-cs"/>
              </a:rPr>
            </a:br>
            <a:endParaRPr lang="fr-FR" sz="1200" b="0" i="0" kern="1200" dirty="0">
              <a:solidFill>
                <a:schemeClr val="tx1"/>
              </a:solidFill>
              <a:effectLst/>
              <a:latin typeface="+mn-lt"/>
              <a:ea typeface="+mn-ea"/>
              <a:cs typeface="+mn-cs"/>
            </a:endParaRPr>
          </a:p>
          <a:p>
            <a:br>
              <a:rPr lang="fr-FR" dirty="0"/>
            </a:br>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12</a:t>
            </a:fld>
            <a:endParaRPr lang="fr-FR"/>
          </a:p>
        </p:txBody>
      </p:sp>
    </p:spTree>
    <p:extLst>
      <p:ext uri="{BB962C8B-B14F-4D97-AF65-F5344CB8AC3E}">
        <p14:creationId xmlns:p14="http://schemas.microsoft.com/office/powerpoint/2010/main" val="2830213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br>
              <a:rPr lang="fr-FR" sz="1200" b="0" i="0" kern="1200" dirty="0">
                <a:solidFill>
                  <a:schemeClr val="tx1"/>
                </a:solidFill>
                <a:effectLst/>
                <a:latin typeface="+mn-lt"/>
                <a:ea typeface="+mn-ea"/>
                <a:cs typeface="+mn-cs"/>
              </a:rPr>
            </a:br>
            <a:br>
              <a:rPr lang="fr-FR" sz="1200" b="0" i="0" kern="1200" dirty="0">
                <a:solidFill>
                  <a:schemeClr val="tx1"/>
                </a:solidFill>
                <a:effectLst/>
                <a:latin typeface="+mn-lt"/>
                <a:ea typeface="+mn-ea"/>
                <a:cs typeface="+mn-cs"/>
              </a:rPr>
            </a:br>
            <a:endParaRPr lang="fr-FR" sz="1200" b="0" i="0" kern="1200" dirty="0">
              <a:solidFill>
                <a:schemeClr val="tx1"/>
              </a:solidFill>
              <a:effectLst/>
              <a:latin typeface="+mn-lt"/>
              <a:ea typeface="+mn-ea"/>
              <a:cs typeface="+mn-cs"/>
            </a:endParaRPr>
          </a:p>
          <a:p>
            <a:br>
              <a:rPr lang="fr-FR" dirty="0"/>
            </a:br>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13</a:t>
            </a:fld>
            <a:endParaRPr lang="fr-FR"/>
          </a:p>
        </p:txBody>
      </p:sp>
    </p:spTree>
    <p:extLst>
      <p:ext uri="{BB962C8B-B14F-4D97-AF65-F5344CB8AC3E}">
        <p14:creationId xmlns:p14="http://schemas.microsoft.com/office/powerpoint/2010/main" val="1413344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br>
              <a:rPr lang="fr-FR" sz="1200" b="0" i="0" kern="1200" dirty="0">
                <a:solidFill>
                  <a:schemeClr val="tx1"/>
                </a:solidFill>
                <a:effectLst/>
                <a:latin typeface="+mn-lt"/>
                <a:ea typeface="+mn-ea"/>
                <a:cs typeface="+mn-cs"/>
              </a:rPr>
            </a:br>
            <a:br>
              <a:rPr lang="fr-FR" sz="1200" b="0" i="0" kern="1200" dirty="0">
                <a:solidFill>
                  <a:schemeClr val="tx1"/>
                </a:solidFill>
                <a:effectLst/>
                <a:latin typeface="+mn-lt"/>
                <a:ea typeface="+mn-ea"/>
                <a:cs typeface="+mn-cs"/>
              </a:rPr>
            </a:br>
            <a:endParaRPr lang="fr-FR" sz="1200" b="0" i="0" kern="1200" dirty="0">
              <a:solidFill>
                <a:schemeClr val="tx1"/>
              </a:solidFill>
              <a:effectLst/>
              <a:latin typeface="+mn-lt"/>
              <a:ea typeface="+mn-ea"/>
              <a:cs typeface="+mn-cs"/>
            </a:endParaRPr>
          </a:p>
          <a:p>
            <a:br>
              <a:rPr lang="fr-FR" dirty="0"/>
            </a:br>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14</a:t>
            </a:fld>
            <a:endParaRPr lang="fr-FR"/>
          </a:p>
        </p:txBody>
      </p:sp>
    </p:spTree>
    <p:extLst>
      <p:ext uri="{BB962C8B-B14F-4D97-AF65-F5344CB8AC3E}">
        <p14:creationId xmlns:p14="http://schemas.microsoft.com/office/powerpoint/2010/main" val="3152800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La portance , qui s'exerce toujours perpendiculairement aux ailes, n'est plus verticale et ne compense plus le poids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La portance n'équilibrant plus le poids, l'avion commencera à descendre. Pour conserver le vol horizontal, il sera nécessaire soit d'augmenter l'angle d'incidence, soit d'augmenter la puissance ou de </a:t>
            </a:r>
            <a:r>
              <a:rPr lang="fr-FR" sz="1200" b="0" i="0" kern="1200" dirty="0" err="1">
                <a:solidFill>
                  <a:schemeClr val="tx1"/>
                </a:solidFill>
                <a:effectLst/>
                <a:latin typeface="+mn-lt"/>
                <a:ea typeface="+mn-ea"/>
                <a:cs typeface="+mn-cs"/>
              </a:rPr>
              <a:t>réaliser</a:t>
            </a:r>
            <a:r>
              <a:rPr lang="fr-FR" sz="1200" b="0" i="0" kern="1200" dirty="0">
                <a:solidFill>
                  <a:schemeClr val="tx1"/>
                </a:solidFill>
                <a:effectLst/>
                <a:latin typeface="+mn-lt"/>
                <a:ea typeface="+mn-ea"/>
                <a:cs typeface="+mn-cs"/>
              </a:rPr>
              <a:t> les deux actions en même temps. Si l'angle d'incidence est augmenté, la portance augmentera, mais la </a:t>
            </a:r>
            <a:r>
              <a:rPr lang="fr-FR" sz="1200" b="0" i="0" kern="1200" dirty="0" err="1">
                <a:solidFill>
                  <a:schemeClr val="tx1"/>
                </a:solidFill>
                <a:effectLst/>
                <a:latin typeface="+mn-lt"/>
                <a:ea typeface="+mn-ea"/>
                <a:cs typeface="+mn-cs"/>
              </a:rPr>
              <a:t>traînée</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également</a:t>
            </a:r>
            <a:r>
              <a:rPr lang="fr-FR" sz="1200" b="0" i="0" kern="1200" dirty="0">
                <a:solidFill>
                  <a:schemeClr val="tx1"/>
                </a:solidFill>
                <a:effectLst/>
                <a:latin typeface="+mn-lt"/>
                <a:ea typeface="+mn-ea"/>
                <a:cs typeface="+mn-cs"/>
              </a:rPr>
              <a:t>, ce qui se traduira par une diminution de la vitesse de l'avion. Il faudra donc augmenter la puissance pour conserver la vitesse en virage.</a:t>
            </a:r>
            <a:br>
              <a:rPr lang="fr-FR" sz="1200" b="0" i="0" kern="1200" dirty="0">
                <a:solidFill>
                  <a:schemeClr val="tx1"/>
                </a:solidFill>
                <a:effectLst/>
                <a:latin typeface="+mn-lt"/>
                <a:ea typeface="+mn-ea"/>
                <a:cs typeface="+mn-cs"/>
              </a:rPr>
            </a:b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La portance  peut </a:t>
            </a:r>
            <a:r>
              <a:rPr lang="fr-FR" sz="1200" b="0" i="0" kern="1200" dirty="0" err="1">
                <a:solidFill>
                  <a:schemeClr val="tx1"/>
                </a:solidFill>
                <a:effectLst/>
                <a:latin typeface="+mn-lt"/>
                <a:ea typeface="+mn-ea"/>
                <a:cs typeface="+mn-cs"/>
              </a:rPr>
              <a:t>être</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décomposée</a:t>
            </a:r>
            <a:r>
              <a:rPr lang="fr-FR" sz="1200" b="0" i="0" kern="1200" dirty="0">
                <a:solidFill>
                  <a:schemeClr val="tx1"/>
                </a:solidFill>
                <a:effectLst/>
                <a:latin typeface="+mn-lt"/>
                <a:ea typeface="+mn-ea"/>
                <a:cs typeface="+mn-cs"/>
              </a:rPr>
              <a:t> en une force </a:t>
            </a:r>
            <a:r>
              <a:rPr lang="fr-FR" sz="1200" b="0" i="0" kern="1200" dirty="0" err="1">
                <a:solidFill>
                  <a:schemeClr val="tx1"/>
                </a:solidFill>
                <a:effectLst/>
                <a:latin typeface="+mn-lt"/>
                <a:ea typeface="+mn-ea"/>
                <a:cs typeface="+mn-cs"/>
              </a:rPr>
              <a:t>centripète</a:t>
            </a:r>
            <a:r>
              <a:rPr lang="fr-FR" sz="1200" b="0" i="0" kern="1200" dirty="0">
                <a:solidFill>
                  <a:schemeClr val="tx1"/>
                </a:solidFill>
                <a:effectLst/>
                <a:latin typeface="+mn-lt"/>
                <a:ea typeface="+mn-ea"/>
                <a:cs typeface="+mn-cs"/>
              </a:rPr>
              <a:t>  et une force verticale .</a:t>
            </a:r>
          </a:p>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15</a:t>
            </a:fld>
            <a:endParaRPr lang="fr-FR"/>
          </a:p>
        </p:txBody>
      </p:sp>
    </p:spTree>
    <p:extLst>
      <p:ext uri="{BB962C8B-B14F-4D97-AF65-F5344CB8AC3E}">
        <p14:creationId xmlns:p14="http://schemas.microsoft.com/office/powerpoint/2010/main" val="3723029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Nous ferons les hypothèses suivantes:</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 le mouvement est circulaire et uniforme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 le virage est correct (bille au milieu)</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Nous avons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 </a:t>
            </a:r>
            <a:r>
              <a:rPr lang="fr-FR" sz="1200" b="1" i="0" kern="1200" dirty="0" err="1">
                <a:solidFill>
                  <a:schemeClr val="tx1"/>
                </a:solidFill>
                <a:effectLst/>
                <a:latin typeface="+mn-lt"/>
                <a:ea typeface="+mn-ea"/>
                <a:cs typeface="+mn-cs"/>
              </a:rPr>
              <a:t>Ø</a:t>
            </a:r>
            <a:r>
              <a:rPr lang="fr-FR" sz="1200" b="1" i="0" kern="120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 inclinaison latérale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  = composante latérale (effet centrifuge souvent appelé force centrifuge)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m </a:t>
            </a:r>
            <a:r>
              <a:rPr lang="fr-FR" sz="1200" b="0" i="0" kern="1200" dirty="0">
                <a:solidFill>
                  <a:schemeClr val="tx1"/>
                </a:solidFill>
                <a:effectLst/>
                <a:latin typeface="+mn-lt"/>
                <a:ea typeface="+mn-ea"/>
                <a:cs typeface="+mn-cs"/>
              </a:rPr>
              <a:t>= masse de l'aéronef</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V</a:t>
            </a:r>
            <a:r>
              <a:rPr lang="fr-FR" sz="1200" b="1" i="0" kern="1200" baseline="30000" dirty="0">
                <a:solidFill>
                  <a:schemeClr val="tx1"/>
                </a:solidFill>
                <a:effectLst/>
                <a:latin typeface="+mn-lt"/>
                <a:ea typeface="+mn-ea"/>
                <a:cs typeface="+mn-cs"/>
              </a:rPr>
              <a:t>2</a:t>
            </a:r>
            <a:r>
              <a:rPr lang="fr-FR" sz="1200" b="1" i="0" kern="120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 vitesse au carré de l'aéronef</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R </a:t>
            </a:r>
            <a:r>
              <a:rPr lang="fr-FR" sz="1200" b="0" i="0" kern="1200" dirty="0">
                <a:solidFill>
                  <a:schemeClr val="tx1"/>
                </a:solidFill>
                <a:effectLst/>
                <a:latin typeface="+mn-lt"/>
                <a:ea typeface="+mn-ea"/>
                <a:cs typeface="+mn-cs"/>
              </a:rPr>
              <a:t>= rayon de virage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 </a:t>
            </a:r>
            <a:r>
              <a:rPr lang="fr-FR" sz="1200" b="1" i="0" kern="1200" dirty="0" err="1">
                <a:solidFill>
                  <a:schemeClr val="tx1"/>
                </a:solidFill>
                <a:effectLst/>
                <a:latin typeface="+mn-lt"/>
                <a:ea typeface="+mn-ea"/>
                <a:cs typeface="+mn-cs"/>
              </a:rPr>
              <a:t>Rz</a:t>
            </a:r>
            <a:r>
              <a:rPr lang="fr-FR" sz="1200" b="1" i="0" kern="120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 portance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mg </a:t>
            </a:r>
            <a:r>
              <a:rPr lang="fr-FR" sz="1200" b="0" i="0" kern="1200" dirty="0">
                <a:solidFill>
                  <a:schemeClr val="tx1"/>
                </a:solidFill>
                <a:effectLst/>
                <a:latin typeface="+mn-lt"/>
                <a:ea typeface="+mn-ea"/>
                <a:cs typeface="+mn-cs"/>
              </a:rPr>
              <a:t>= poids de l'aéronef</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n mg </a:t>
            </a:r>
            <a:r>
              <a:rPr lang="fr-FR" sz="1200" b="0" i="0" kern="1200" dirty="0">
                <a:solidFill>
                  <a:schemeClr val="tx1"/>
                </a:solidFill>
                <a:effectLst/>
                <a:latin typeface="+mn-lt"/>
                <a:ea typeface="+mn-ea"/>
                <a:cs typeface="+mn-cs"/>
              </a:rPr>
              <a:t>= poids de l'aéronef x facteur de charge appelé également </a:t>
            </a:r>
            <a:r>
              <a:rPr lang="fr-FR" sz="1200" b="1" i="0" kern="1200" dirty="0">
                <a:solidFill>
                  <a:schemeClr val="tx1"/>
                </a:solidFill>
                <a:effectLst/>
                <a:latin typeface="+mn-lt"/>
                <a:ea typeface="+mn-ea"/>
                <a:cs typeface="+mn-cs"/>
              </a:rPr>
              <a:t>Pa </a:t>
            </a:r>
            <a:r>
              <a:rPr lang="fr-FR" sz="1200" b="0" i="0" kern="1200" dirty="0">
                <a:solidFill>
                  <a:schemeClr val="tx1"/>
                </a:solidFill>
                <a:effectLst/>
                <a:latin typeface="+mn-lt"/>
                <a:ea typeface="+mn-ea"/>
                <a:cs typeface="+mn-cs"/>
              </a:rPr>
              <a:t>(Poids </a:t>
            </a:r>
            <a:r>
              <a:rPr lang="fr-FR" sz="1200" b="0" i="0" kern="1200" dirty="0" err="1">
                <a:solidFill>
                  <a:schemeClr val="tx1"/>
                </a:solidFill>
                <a:effectLst/>
                <a:latin typeface="+mn-lt"/>
                <a:ea typeface="+mn-ea"/>
                <a:cs typeface="+mn-cs"/>
              </a:rPr>
              <a:t>apparaent</a:t>
            </a:r>
            <a:r>
              <a:rPr lang="fr-FR" sz="1200" b="0" i="0" kern="1200" dirty="0">
                <a:solidFill>
                  <a:schemeClr val="tx1"/>
                </a:solidFill>
                <a:effectLst/>
                <a:latin typeface="+mn-lt"/>
                <a:ea typeface="+mn-ea"/>
                <a:cs typeface="+mn-cs"/>
              </a:rPr>
              <a:t>)</a:t>
            </a:r>
          </a:p>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16</a:t>
            </a:fld>
            <a:endParaRPr lang="fr-FR"/>
          </a:p>
        </p:txBody>
      </p:sp>
    </p:spTree>
    <p:extLst>
      <p:ext uri="{BB962C8B-B14F-4D97-AF65-F5344CB8AC3E}">
        <p14:creationId xmlns:p14="http://schemas.microsoft.com/office/powerpoint/2010/main" val="170821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Pour une inclinaison donnée la composante latérale étant trop faible, le poids apparent </a:t>
            </a:r>
            <a:r>
              <a:rPr lang="fr-FR" sz="1200" b="1" i="0" kern="1200" dirty="0">
                <a:solidFill>
                  <a:schemeClr val="tx1"/>
                </a:solidFill>
                <a:effectLst/>
                <a:latin typeface="+mn-lt"/>
                <a:ea typeface="+mn-ea"/>
                <a:cs typeface="+mn-cs"/>
              </a:rPr>
              <a:t>n mg </a:t>
            </a:r>
            <a:r>
              <a:rPr lang="fr-FR" sz="1200" b="0" i="0" kern="1200" dirty="0">
                <a:solidFill>
                  <a:schemeClr val="tx1"/>
                </a:solidFill>
                <a:effectLst/>
                <a:latin typeface="+mn-lt"/>
                <a:ea typeface="+mn-ea"/>
                <a:cs typeface="+mn-cs"/>
              </a:rPr>
              <a:t>n'est plus contenu dans le plan de </a:t>
            </a:r>
            <a:r>
              <a:rPr lang="fr-FR" sz="1200" b="0" i="0" kern="1200" dirty="0" err="1">
                <a:solidFill>
                  <a:schemeClr val="tx1"/>
                </a:solidFill>
                <a:effectLst/>
                <a:latin typeface="+mn-lt"/>
                <a:ea typeface="+mn-ea"/>
                <a:cs typeface="+mn-cs"/>
              </a:rPr>
              <a:t>symétrie</a:t>
            </a:r>
            <a:r>
              <a:rPr lang="fr-FR" sz="1200" b="0" i="0" kern="1200" dirty="0">
                <a:solidFill>
                  <a:schemeClr val="tx1"/>
                </a:solidFill>
                <a:effectLst/>
                <a:latin typeface="+mn-lt"/>
                <a:ea typeface="+mn-ea"/>
                <a:cs typeface="+mn-cs"/>
              </a:rPr>
              <a:t>, mais est décale vers l'intérieur du virage. </a:t>
            </a:r>
            <a:r>
              <a:rPr lang="fr-FR" sz="1200" b="1" i="0" kern="1200" dirty="0">
                <a:solidFill>
                  <a:schemeClr val="tx1"/>
                </a:solidFill>
                <a:effectLst/>
                <a:latin typeface="+mn-lt"/>
                <a:ea typeface="+mn-ea"/>
                <a:cs typeface="+mn-cs"/>
              </a:rPr>
              <a:t>n mg </a:t>
            </a:r>
            <a:r>
              <a:rPr lang="fr-FR" sz="1200" b="0" i="0" kern="1200" dirty="0">
                <a:solidFill>
                  <a:schemeClr val="tx1"/>
                </a:solidFill>
                <a:effectLst/>
                <a:latin typeface="+mn-lt"/>
                <a:ea typeface="+mn-ea"/>
                <a:cs typeface="+mn-cs"/>
              </a:rPr>
              <a:t>est plus faible qu'en virage correct et la bille est décalée vers l'intérieur.</a:t>
            </a:r>
            <a:br>
              <a:rPr lang="fr-FR" sz="1200" b="0" i="0" kern="1200" dirty="0">
                <a:solidFill>
                  <a:schemeClr val="tx1"/>
                </a:solidFill>
                <a:effectLst/>
                <a:latin typeface="+mn-lt"/>
                <a:ea typeface="+mn-ea"/>
                <a:cs typeface="+mn-cs"/>
              </a:rPr>
            </a:br>
            <a:r>
              <a:rPr lang="fr-FR" sz="1200" b="1" i="0" kern="1200" dirty="0">
                <a:solidFill>
                  <a:schemeClr val="tx1"/>
                </a:solidFill>
                <a:effectLst/>
                <a:latin typeface="+mn-lt"/>
                <a:ea typeface="+mn-ea"/>
                <a:cs typeface="+mn-cs"/>
              </a:rPr>
              <a:t>Remèdes:</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Soit augmenter la composante latérale en augmentant </a:t>
            </a:r>
            <a:r>
              <a:rPr lang="fr-FR" sz="1200" b="1" i="0" kern="1200" dirty="0">
                <a:solidFill>
                  <a:schemeClr val="tx1"/>
                </a:solidFill>
                <a:effectLst/>
                <a:latin typeface="+mn-lt"/>
                <a:ea typeface="+mn-ea"/>
                <a:cs typeface="+mn-cs"/>
              </a:rPr>
              <a:t>V</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Soit diminuer </a:t>
            </a:r>
            <a:r>
              <a:rPr lang="fr-FR" sz="1200" b="1" i="0" kern="1200" dirty="0">
                <a:solidFill>
                  <a:schemeClr val="tx1"/>
                </a:solidFill>
                <a:effectLst/>
                <a:latin typeface="+mn-lt"/>
                <a:ea typeface="+mn-ea"/>
                <a:cs typeface="+mn-cs"/>
              </a:rPr>
              <a:t>R </a:t>
            </a:r>
            <a:r>
              <a:rPr lang="fr-FR" sz="1200" b="0" i="0" kern="1200" dirty="0">
                <a:solidFill>
                  <a:schemeClr val="tx1"/>
                </a:solidFill>
                <a:effectLst/>
                <a:latin typeface="+mn-lt"/>
                <a:ea typeface="+mn-ea"/>
                <a:cs typeface="+mn-cs"/>
              </a:rPr>
              <a:t>(action sur le palonnier du coté de la bille)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Soit diminuer l'inclinaison jusqu'à ce que la bille revienne au centre.</a:t>
            </a:r>
          </a:p>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17</a:t>
            </a:fld>
            <a:endParaRPr lang="fr-FR"/>
          </a:p>
        </p:txBody>
      </p:sp>
    </p:spTree>
    <p:extLst>
      <p:ext uri="{BB962C8B-B14F-4D97-AF65-F5344CB8AC3E}">
        <p14:creationId xmlns:p14="http://schemas.microsoft.com/office/powerpoint/2010/main" val="1033830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Pour une inclinaison donnée la composante latérale étant importante, le poids apparent </a:t>
            </a:r>
            <a:r>
              <a:rPr lang="fr-FR" sz="1200" b="1" i="0" kern="1200" dirty="0">
                <a:solidFill>
                  <a:schemeClr val="tx1"/>
                </a:solidFill>
                <a:effectLst/>
                <a:latin typeface="+mn-lt"/>
                <a:ea typeface="+mn-ea"/>
                <a:cs typeface="+mn-cs"/>
              </a:rPr>
              <a:t>n mg </a:t>
            </a:r>
            <a:r>
              <a:rPr lang="fr-FR" sz="1200" b="0" i="0" kern="1200" dirty="0">
                <a:solidFill>
                  <a:schemeClr val="tx1"/>
                </a:solidFill>
                <a:effectLst/>
                <a:latin typeface="+mn-lt"/>
                <a:ea typeface="+mn-ea"/>
                <a:cs typeface="+mn-cs"/>
              </a:rPr>
              <a:t>n'est plus contenu dans le plan de </a:t>
            </a:r>
            <a:r>
              <a:rPr lang="fr-FR" sz="1200" b="0" i="0" kern="1200" dirty="0" err="1">
                <a:solidFill>
                  <a:schemeClr val="tx1"/>
                </a:solidFill>
                <a:effectLst/>
                <a:latin typeface="+mn-lt"/>
                <a:ea typeface="+mn-ea"/>
                <a:cs typeface="+mn-cs"/>
              </a:rPr>
              <a:t>symétrie</a:t>
            </a:r>
            <a:r>
              <a:rPr lang="fr-FR" sz="1200" b="0" i="0" kern="1200" dirty="0">
                <a:solidFill>
                  <a:schemeClr val="tx1"/>
                </a:solidFill>
                <a:effectLst/>
                <a:latin typeface="+mn-lt"/>
                <a:ea typeface="+mn-ea"/>
                <a:cs typeface="+mn-cs"/>
              </a:rPr>
              <a:t>, mais est décale vers l'extérieur du virage. </a:t>
            </a:r>
            <a:r>
              <a:rPr lang="fr-FR" sz="1200" b="1" i="0" kern="1200" dirty="0">
                <a:solidFill>
                  <a:schemeClr val="tx1"/>
                </a:solidFill>
                <a:effectLst/>
                <a:latin typeface="+mn-lt"/>
                <a:ea typeface="+mn-ea"/>
                <a:cs typeface="+mn-cs"/>
              </a:rPr>
              <a:t>n mg </a:t>
            </a:r>
            <a:r>
              <a:rPr lang="fr-FR" sz="1200" b="0" i="0" kern="1200" dirty="0">
                <a:solidFill>
                  <a:schemeClr val="tx1"/>
                </a:solidFill>
                <a:effectLst/>
                <a:latin typeface="+mn-lt"/>
                <a:ea typeface="+mn-ea"/>
                <a:cs typeface="+mn-cs"/>
              </a:rPr>
              <a:t>est plus élevé qu'en virage correct et la bille est décalée vers l'extérieur.</a:t>
            </a:r>
            <a:br>
              <a:rPr lang="fr-FR" sz="1200" b="0" i="0" kern="1200" dirty="0">
                <a:solidFill>
                  <a:schemeClr val="tx1"/>
                </a:solidFill>
                <a:effectLst/>
                <a:latin typeface="+mn-lt"/>
                <a:ea typeface="+mn-ea"/>
                <a:cs typeface="+mn-cs"/>
              </a:rPr>
            </a:br>
            <a:r>
              <a:rPr lang="fr-FR" sz="1200" b="1" i="0" kern="1200" dirty="0">
                <a:solidFill>
                  <a:schemeClr val="tx1"/>
                </a:solidFill>
                <a:effectLst/>
                <a:latin typeface="+mn-lt"/>
                <a:ea typeface="+mn-ea"/>
                <a:cs typeface="+mn-cs"/>
              </a:rPr>
              <a:t>Remèdes:</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Soit diminuer la composante latérale en diminuant </a:t>
            </a:r>
            <a:r>
              <a:rPr lang="fr-FR" sz="1200" b="1" i="0" kern="1200" dirty="0">
                <a:solidFill>
                  <a:schemeClr val="tx1"/>
                </a:solidFill>
                <a:effectLst/>
                <a:latin typeface="+mn-lt"/>
                <a:ea typeface="+mn-ea"/>
                <a:cs typeface="+mn-cs"/>
              </a:rPr>
              <a:t>V</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Soit augmenter</a:t>
            </a:r>
            <a:r>
              <a:rPr lang="fr-FR" sz="1200" b="1" i="0" kern="1200" dirty="0">
                <a:solidFill>
                  <a:schemeClr val="tx1"/>
                </a:solidFill>
                <a:effectLst/>
                <a:latin typeface="+mn-lt"/>
                <a:ea typeface="+mn-ea"/>
                <a:cs typeface="+mn-cs"/>
              </a:rPr>
              <a:t> R</a:t>
            </a:r>
            <a:r>
              <a:rPr lang="fr-FR" sz="1200" b="0" i="0" kern="1200" dirty="0">
                <a:solidFill>
                  <a:schemeClr val="tx1"/>
                </a:solidFill>
                <a:effectLst/>
                <a:latin typeface="+mn-lt"/>
                <a:ea typeface="+mn-ea"/>
                <a:cs typeface="+mn-cs"/>
              </a:rPr>
              <a:t> (action sur le palonnier du coté de la bille)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Soit augmenter l'inclinaison jusqu'à ce que la bille revienne au centre.</a:t>
            </a:r>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18</a:t>
            </a:fld>
            <a:endParaRPr lang="fr-FR"/>
          </a:p>
        </p:txBody>
      </p:sp>
    </p:spTree>
    <p:extLst>
      <p:ext uri="{BB962C8B-B14F-4D97-AF65-F5344CB8AC3E}">
        <p14:creationId xmlns:p14="http://schemas.microsoft.com/office/powerpoint/2010/main" val="3757080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19</a:t>
            </a:fld>
            <a:endParaRPr lang="fr-FR"/>
          </a:p>
        </p:txBody>
      </p:sp>
    </p:spTree>
    <p:extLst>
      <p:ext uri="{BB962C8B-B14F-4D97-AF65-F5344CB8AC3E}">
        <p14:creationId xmlns:p14="http://schemas.microsoft.com/office/powerpoint/2010/main" val="96711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2</a:t>
            </a:fld>
            <a:endParaRPr lang="fr-FR"/>
          </a:p>
        </p:txBody>
      </p:sp>
    </p:spTree>
    <p:extLst>
      <p:ext uri="{BB962C8B-B14F-4D97-AF65-F5344CB8AC3E}">
        <p14:creationId xmlns:p14="http://schemas.microsoft.com/office/powerpoint/2010/main" val="3540628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3</a:t>
            </a:fld>
            <a:endParaRPr lang="fr-FR"/>
          </a:p>
        </p:txBody>
      </p:sp>
    </p:spTree>
    <p:extLst>
      <p:ext uri="{BB962C8B-B14F-4D97-AF65-F5344CB8AC3E}">
        <p14:creationId xmlns:p14="http://schemas.microsoft.com/office/powerpoint/2010/main" val="812870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4</a:t>
            </a:fld>
            <a:endParaRPr lang="fr-FR"/>
          </a:p>
        </p:txBody>
      </p:sp>
    </p:spTree>
    <p:extLst>
      <p:ext uri="{BB962C8B-B14F-4D97-AF65-F5344CB8AC3E}">
        <p14:creationId xmlns:p14="http://schemas.microsoft.com/office/powerpoint/2010/main" val="647834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5</a:t>
            </a:fld>
            <a:endParaRPr lang="fr-FR"/>
          </a:p>
        </p:txBody>
      </p:sp>
    </p:spTree>
    <p:extLst>
      <p:ext uri="{BB962C8B-B14F-4D97-AF65-F5344CB8AC3E}">
        <p14:creationId xmlns:p14="http://schemas.microsoft.com/office/powerpoint/2010/main" val="1107867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6</a:t>
            </a:fld>
            <a:endParaRPr lang="fr-FR"/>
          </a:p>
        </p:txBody>
      </p:sp>
    </p:spTree>
    <p:extLst>
      <p:ext uri="{BB962C8B-B14F-4D97-AF65-F5344CB8AC3E}">
        <p14:creationId xmlns:p14="http://schemas.microsoft.com/office/powerpoint/2010/main" val="4020416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forces </a:t>
            </a:r>
            <a:r>
              <a:rPr lang="fr-FR" dirty="0" err="1"/>
              <a:t>aérodynamiques</a:t>
            </a:r>
            <a:r>
              <a:rPr lang="fr-FR" dirty="0"/>
              <a:t> de portance et de </a:t>
            </a:r>
            <a:r>
              <a:rPr lang="fr-FR" dirty="0" err="1"/>
              <a:t>traînée</a:t>
            </a:r>
            <a:r>
              <a:rPr lang="fr-FR" dirty="0"/>
              <a:t> </a:t>
            </a:r>
            <a:r>
              <a:rPr lang="fr-FR" dirty="0" err="1"/>
              <a:t>dépendent</a:t>
            </a:r>
            <a:r>
              <a:rPr lang="fr-FR" dirty="0"/>
              <a:t> de plusieurs facteurs dont les plus importants sont les suivants:</a:t>
            </a:r>
            <a:br>
              <a:rPr lang="fr-FR" dirty="0"/>
            </a:br>
            <a:r>
              <a:rPr lang="fr-FR" dirty="0"/>
              <a:t>- La vitesse du vent relatif (V)</a:t>
            </a:r>
            <a:br>
              <a:rPr lang="fr-FR" dirty="0"/>
            </a:br>
            <a:r>
              <a:rPr lang="fr-FR" dirty="0"/>
              <a:t>- La masse volumique de l'air ( </a:t>
            </a:r>
            <a:r>
              <a:rPr lang="el-GR" dirty="0"/>
              <a:t>ρ )</a:t>
            </a:r>
            <a:br>
              <a:rPr lang="el-GR" dirty="0"/>
            </a:br>
            <a:r>
              <a:rPr lang="el-GR" dirty="0"/>
              <a:t>- </a:t>
            </a:r>
            <a:r>
              <a:rPr lang="fr-FR" dirty="0"/>
              <a:t>La forme du profil</a:t>
            </a:r>
            <a:br>
              <a:rPr lang="fr-FR" dirty="0"/>
            </a:br>
            <a:r>
              <a:rPr lang="fr-FR" dirty="0"/>
              <a:t>- L'incidence ( </a:t>
            </a:r>
            <a:r>
              <a:rPr lang="el-GR" dirty="0"/>
              <a:t>α )</a:t>
            </a:r>
            <a:br>
              <a:rPr lang="el-GR" dirty="0"/>
            </a:br>
            <a:r>
              <a:rPr lang="el-GR" dirty="0"/>
              <a:t>- </a:t>
            </a:r>
            <a:r>
              <a:rPr lang="fr-FR" dirty="0"/>
              <a:t>La surface alaire (S)</a:t>
            </a:r>
            <a:br>
              <a:rPr lang="fr-FR" dirty="0"/>
            </a:br>
            <a:r>
              <a:rPr lang="fr-FR" dirty="0"/>
              <a:t>- Les conditions de surface (rugosité)</a:t>
            </a:r>
            <a:br>
              <a:rPr lang="fr-FR" dirty="0"/>
            </a:br>
            <a:r>
              <a:rPr lang="fr-FR" dirty="0"/>
              <a:t>- La </a:t>
            </a:r>
            <a:r>
              <a:rPr lang="fr-FR" dirty="0" err="1"/>
              <a:t>compressibilite</a:t>
            </a:r>
            <a:r>
              <a:rPr lang="fr-FR" dirty="0"/>
              <a:t>́</a:t>
            </a:r>
            <a:br>
              <a:rPr lang="fr-FR" dirty="0"/>
            </a:br>
            <a:endParaRPr lang="fr-FR" dirty="0"/>
          </a:p>
          <a:p>
            <a:r>
              <a:rPr lang="fr-FR" sz="1200" b="0" i="0" kern="1200" dirty="0">
                <a:solidFill>
                  <a:schemeClr val="tx1"/>
                </a:solidFill>
                <a:effectLst/>
                <a:latin typeface="+mn-lt"/>
                <a:ea typeface="+mn-ea"/>
                <a:cs typeface="+mn-cs"/>
              </a:rPr>
              <a:t>La traînée  est l'une des composantes de la force aérodynamique . Cette force est parallèle au secteur du vent relatif.</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La traînée sera donnée par l'équation:</a:t>
            </a:r>
          </a:p>
          <a:p>
            <a:r>
              <a:rPr lang="fr-FR" sz="1200" b="1" i="1" kern="1200" dirty="0" err="1">
                <a:solidFill>
                  <a:schemeClr val="tx1"/>
                </a:solidFill>
                <a:effectLst/>
                <a:latin typeface="+mn-lt"/>
                <a:ea typeface="+mn-ea"/>
                <a:cs typeface="+mn-cs"/>
              </a:rPr>
              <a:t>Rx</a:t>
            </a:r>
            <a:r>
              <a:rPr lang="fr-FR" sz="1200" b="1" i="1" kern="1200" dirty="0">
                <a:solidFill>
                  <a:schemeClr val="tx1"/>
                </a:solidFill>
                <a:effectLst/>
                <a:latin typeface="+mn-lt"/>
                <a:ea typeface="+mn-ea"/>
                <a:cs typeface="+mn-cs"/>
              </a:rPr>
              <a:t> = 1/2 </a:t>
            </a:r>
            <a:r>
              <a:rPr lang="el-GR" sz="1200" b="1" i="1" kern="1200" dirty="0">
                <a:solidFill>
                  <a:schemeClr val="tx1"/>
                </a:solidFill>
                <a:effectLst/>
                <a:latin typeface="+mn-lt"/>
                <a:ea typeface="+mn-ea"/>
                <a:cs typeface="+mn-cs"/>
              </a:rPr>
              <a:t>ρ </a:t>
            </a:r>
            <a:r>
              <a:rPr lang="fr-FR" sz="1200" b="1" i="1" kern="1200" dirty="0">
                <a:solidFill>
                  <a:schemeClr val="tx1"/>
                </a:solidFill>
                <a:effectLst/>
                <a:latin typeface="+mn-lt"/>
                <a:ea typeface="+mn-ea"/>
                <a:cs typeface="+mn-cs"/>
              </a:rPr>
              <a:t>V</a:t>
            </a:r>
            <a:r>
              <a:rPr lang="fr-FR" sz="1200" b="1" i="1" kern="1200" baseline="30000" dirty="0">
                <a:solidFill>
                  <a:schemeClr val="tx1"/>
                </a:solidFill>
                <a:effectLst/>
                <a:latin typeface="+mn-lt"/>
                <a:ea typeface="+mn-ea"/>
                <a:cs typeface="+mn-cs"/>
              </a:rPr>
              <a:t>2</a:t>
            </a:r>
            <a:r>
              <a:rPr lang="fr-FR" sz="1200" b="0" i="1" kern="1200" dirty="0">
                <a:solidFill>
                  <a:schemeClr val="tx1"/>
                </a:solidFill>
                <a:effectLst/>
                <a:latin typeface="+mn-lt"/>
                <a:ea typeface="+mn-ea"/>
                <a:cs typeface="+mn-cs"/>
              </a:rPr>
              <a:t> </a:t>
            </a:r>
            <a:r>
              <a:rPr lang="fr-FR" sz="1200" b="1" i="1" kern="1200" dirty="0">
                <a:solidFill>
                  <a:schemeClr val="tx1"/>
                </a:solidFill>
                <a:effectLst/>
                <a:latin typeface="+mn-lt"/>
                <a:ea typeface="+mn-ea"/>
                <a:cs typeface="+mn-cs"/>
              </a:rPr>
              <a:t>. S . Cx</a:t>
            </a:r>
            <a:endParaRPr lang="fr-FR" sz="1200" b="0" i="0" kern="1200" dirty="0">
              <a:solidFill>
                <a:schemeClr val="tx1"/>
              </a:solidFill>
              <a:effectLst/>
              <a:latin typeface="+mn-lt"/>
              <a:ea typeface="+mn-ea"/>
              <a:cs typeface="+mn-cs"/>
            </a:endParaRPr>
          </a:p>
          <a:p>
            <a:endParaRPr lang="fr-FR" dirty="0"/>
          </a:p>
          <a:p>
            <a:endParaRPr lang="fr-FR" dirty="0"/>
          </a:p>
          <a:p>
            <a:br>
              <a:rPr lang="fr-FR" dirty="0"/>
            </a:br>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7</a:t>
            </a:fld>
            <a:endParaRPr lang="fr-FR"/>
          </a:p>
        </p:txBody>
      </p:sp>
    </p:spTree>
    <p:extLst>
      <p:ext uri="{BB962C8B-B14F-4D97-AF65-F5344CB8AC3E}">
        <p14:creationId xmlns:p14="http://schemas.microsoft.com/office/powerpoint/2010/main" val="2069644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Chacun des énoncés suivants est exact:</a:t>
            </a:r>
            <a:br>
              <a:rPr lang="fr-FR" dirty="0"/>
            </a:br>
            <a:r>
              <a:rPr lang="fr-FR" sz="1200" b="0" i="0" kern="1200" dirty="0">
                <a:solidFill>
                  <a:schemeClr val="tx1"/>
                </a:solidFill>
                <a:effectLst/>
                <a:latin typeface="+mn-lt"/>
                <a:ea typeface="+mn-ea"/>
                <a:cs typeface="+mn-cs"/>
              </a:rPr>
              <a:t>L'aile produit une portance si elle vole avec un angle d'attaque.</a:t>
            </a:r>
            <a:br>
              <a:rPr lang="fr-FR" dirty="0"/>
            </a:br>
            <a:r>
              <a:rPr lang="fr-FR" sz="1200" b="0" i="0" kern="1200" dirty="0">
                <a:solidFill>
                  <a:schemeClr val="tx1"/>
                </a:solidFill>
                <a:effectLst/>
                <a:latin typeface="+mn-lt"/>
                <a:ea typeface="+mn-ea"/>
                <a:cs typeface="+mn-cs"/>
              </a:rPr>
              <a:t>L'aile produit une portance parce ce qu'il existe une circulation.</a:t>
            </a:r>
            <a:br>
              <a:rPr lang="fr-FR" dirty="0"/>
            </a:br>
            <a:r>
              <a:rPr lang="fr-FR" sz="1200" b="0" i="0" kern="1200" dirty="0">
                <a:solidFill>
                  <a:schemeClr val="tx1"/>
                </a:solidFill>
                <a:effectLst/>
                <a:latin typeface="+mn-lt"/>
                <a:ea typeface="+mn-ea"/>
                <a:cs typeface="+mn-cs"/>
              </a:rPr>
              <a:t>L'aile produit une portance suivant le principe de Bernoulli.</a:t>
            </a:r>
            <a:br>
              <a:rPr lang="fr-FR" dirty="0"/>
            </a:br>
            <a:r>
              <a:rPr lang="fr-FR" sz="1200" b="0" i="0" kern="1200" dirty="0">
                <a:solidFill>
                  <a:schemeClr val="tx1"/>
                </a:solidFill>
                <a:effectLst/>
                <a:latin typeface="+mn-lt"/>
                <a:ea typeface="+mn-ea"/>
                <a:cs typeface="+mn-cs"/>
              </a:rPr>
              <a:t>L'aile produit une portance suivant le principe d'interaction (action/réaction) de la loi de Newton.</a:t>
            </a:r>
            <a:br>
              <a:rPr lang="fr-FR" dirty="0"/>
            </a:br>
            <a:r>
              <a:rPr lang="fr-FR" sz="1200" b="0" i="0" kern="1200" dirty="0">
                <a:solidFill>
                  <a:schemeClr val="tx1"/>
                </a:solidFill>
                <a:effectLst/>
                <a:latin typeface="+mn-lt"/>
                <a:ea typeface="+mn-ea"/>
                <a:cs typeface="+mn-cs"/>
              </a:rPr>
              <a:t>Examinons maintenant la relation entre ces principes physiques. Obtenons-nous un peu de portance en raison du principe Bernoulli, et un peu plus en raison de la loi de Newton ? Non, les lois de la physique ne sont pas cumulatives de cette façon.</a:t>
            </a:r>
            <a:br>
              <a:rPr lang="fr-FR" dirty="0"/>
            </a:br>
            <a:r>
              <a:rPr lang="fr-FR" sz="1200" b="0" i="0" kern="1200" dirty="0">
                <a:solidFill>
                  <a:schemeClr val="tx1"/>
                </a:solidFill>
                <a:effectLst/>
                <a:latin typeface="+mn-lt"/>
                <a:ea typeface="+mn-ea"/>
                <a:cs typeface="+mn-cs"/>
              </a:rPr>
              <a:t>Il y a un seul processus de production de la portance. Chacune des explications détaillées ci-dessus se concentre sur un aspect différent de ce processus. L'aile produit une circulation d'air en fonction de son angle d'attaque (et sa Vitesse). Cette circulation de l'air au-dessus de l'aile se déplace plus vite que l'air ambiant. Ce qui provoque une faible pression (dépression) au-dessus de l'aile en conformité avec le principe de Bernoulli. Cette faible pression "tire" vers le haut sur l'aile et "tire" vers le bas le flux d'air, conformément à toutes les lois de Newton.</a:t>
            </a:r>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8</a:t>
            </a:fld>
            <a:endParaRPr lang="fr-FR"/>
          </a:p>
        </p:txBody>
      </p:sp>
    </p:spTree>
    <p:extLst>
      <p:ext uri="{BB962C8B-B14F-4D97-AF65-F5344CB8AC3E}">
        <p14:creationId xmlns:p14="http://schemas.microsoft.com/office/powerpoint/2010/main" val="3559812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9</a:t>
            </a:fld>
            <a:endParaRPr lang="fr-FR"/>
          </a:p>
        </p:txBody>
      </p:sp>
    </p:spTree>
    <p:extLst>
      <p:ext uri="{BB962C8B-B14F-4D97-AF65-F5344CB8AC3E}">
        <p14:creationId xmlns:p14="http://schemas.microsoft.com/office/powerpoint/2010/main" val="1849259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8DF454-21E7-0B4A-960F-52C2F5C07A3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3E72450-123A-644F-A182-C0A5DBE053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714C898-2FA8-3F48-80A6-4A4F2C4634C3}"/>
              </a:ext>
            </a:extLst>
          </p:cNvPr>
          <p:cNvSpPr>
            <a:spLocks noGrp="1"/>
          </p:cNvSpPr>
          <p:nvPr>
            <p:ph type="dt" sz="half" idx="10"/>
          </p:nvPr>
        </p:nvSpPr>
        <p:spPr/>
        <p:txBody>
          <a:bodyPr/>
          <a:lstStyle/>
          <a:p>
            <a:fld id="{B0DB584C-AB10-C140-BC80-E462AF06F422}" type="datetimeFigureOut">
              <a:rPr lang="fr-FR" smtClean="0"/>
              <a:t>23/01/2022</a:t>
            </a:fld>
            <a:endParaRPr lang="fr-FR"/>
          </a:p>
        </p:txBody>
      </p:sp>
      <p:sp>
        <p:nvSpPr>
          <p:cNvPr id="5" name="Espace réservé du pied de page 4">
            <a:extLst>
              <a:ext uri="{FF2B5EF4-FFF2-40B4-BE49-F238E27FC236}">
                <a16:creationId xmlns:a16="http://schemas.microsoft.com/office/drawing/2014/main" id="{724ED65D-6FCB-D74F-B8C4-2E9FA3260F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20BB39-5178-1648-B977-168580C80087}"/>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076188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B55FAB-BD21-6C47-A008-76437586191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4F40D72-694A-4C4D-89BF-B2D12FC254D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5D36FDB-F00C-1344-A2EC-3D141A4CEBEE}"/>
              </a:ext>
            </a:extLst>
          </p:cNvPr>
          <p:cNvSpPr>
            <a:spLocks noGrp="1"/>
          </p:cNvSpPr>
          <p:nvPr>
            <p:ph type="dt" sz="half" idx="10"/>
          </p:nvPr>
        </p:nvSpPr>
        <p:spPr/>
        <p:txBody>
          <a:bodyPr/>
          <a:lstStyle/>
          <a:p>
            <a:fld id="{B0DB584C-AB10-C140-BC80-E462AF06F422}" type="datetimeFigureOut">
              <a:rPr lang="fr-FR" smtClean="0"/>
              <a:t>23/01/2022</a:t>
            </a:fld>
            <a:endParaRPr lang="fr-FR"/>
          </a:p>
        </p:txBody>
      </p:sp>
      <p:sp>
        <p:nvSpPr>
          <p:cNvPr id="5" name="Espace réservé du pied de page 4">
            <a:extLst>
              <a:ext uri="{FF2B5EF4-FFF2-40B4-BE49-F238E27FC236}">
                <a16:creationId xmlns:a16="http://schemas.microsoft.com/office/drawing/2014/main" id="{9A060AA3-68D1-4744-84C4-FDC9BB33989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8CF749B-04EE-BE47-A6FB-5EF1E42218AE}"/>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94118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7219203-FA10-D148-B972-8C31A94CCB0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84A26E3-AF6C-A246-9B42-925BB7A4B64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C2C73C3-A48B-3F48-9AB1-5600572DD2A1}"/>
              </a:ext>
            </a:extLst>
          </p:cNvPr>
          <p:cNvSpPr>
            <a:spLocks noGrp="1"/>
          </p:cNvSpPr>
          <p:nvPr>
            <p:ph type="dt" sz="half" idx="10"/>
          </p:nvPr>
        </p:nvSpPr>
        <p:spPr/>
        <p:txBody>
          <a:bodyPr/>
          <a:lstStyle/>
          <a:p>
            <a:fld id="{B0DB584C-AB10-C140-BC80-E462AF06F422}" type="datetimeFigureOut">
              <a:rPr lang="fr-FR" smtClean="0"/>
              <a:t>23/01/2022</a:t>
            </a:fld>
            <a:endParaRPr lang="fr-FR"/>
          </a:p>
        </p:txBody>
      </p:sp>
      <p:sp>
        <p:nvSpPr>
          <p:cNvPr id="5" name="Espace réservé du pied de page 4">
            <a:extLst>
              <a:ext uri="{FF2B5EF4-FFF2-40B4-BE49-F238E27FC236}">
                <a16:creationId xmlns:a16="http://schemas.microsoft.com/office/drawing/2014/main" id="{524F35AB-4A9C-D74E-BB3D-FECC0FA971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6A1ECAA-F991-1D46-86A7-26EB60E7BF01}"/>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304140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58F893-3763-3F43-8C4D-9B9E305BA13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5B6F1D2-3B6E-D344-8543-E963EF99F92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2B76CD-C035-2444-B389-379EE68FD2D7}"/>
              </a:ext>
            </a:extLst>
          </p:cNvPr>
          <p:cNvSpPr>
            <a:spLocks noGrp="1"/>
          </p:cNvSpPr>
          <p:nvPr>
            <p:ph type="dt" sz="half" idx="10"/>
          </p:nvPr>
        </p:nvSpPr>
        <p:spPr/>
        <p:txBody>
          <a:bodyPr/>
          <a:lstStyle/>
          <a:p>
            <a:fld id="{B0DB584C-AB10-C140-BC80-E462AF06F422}" type="datetimeFigureOut">
              <a:rPr lang="fr-FR" smtClean="0"/>
              <a:t>23/01/2022</a:t>
            </a:fld>
            <a:endParaRPr lang="fr-FR"/>
          </a:p>
        </p:txBody>
      </p:sp>
      <p:sp>
        <p:nvSpPr>
          <p:cNvPr id="5" name="Espace réservé du pied de page 4">
            <a:extLst>
              <a:ext uri="{FF2B5EF4-FFF2-40B4-BE49-F238E27FC236}">
                <a16:creationId xmlns:a16="http://schemas.microsoft.com/office/drawing/2014/main" id="{B870609A-0E0D-DC49-BFD9-DF1F4BCBDA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9E457C-47DF-504B-B91B-BB797F430F97}"/>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901467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B99B0C-8CFD-324A-BF7F-3751813A875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6ABA009-D318-CD41-AB08-B57A2DBBF2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4269352-9947-B048-892D-11397A11A48E}"/>
              </a:ext>
            </a:extLst>
          </p:cNvPr>
          <p:cNvSpPr>
            <a:spLocks noGrp="1"/>
          </p:cNvSpPr>
          <p:nvPr>
            <p:ph type="dt" sz="half" idx="10"/>
          </p:nvPr>
        </p:nvSpPr>
        <p:spPr/>
        <p:txBody>
          <a:bodyPr/>
          <a:lstStyle/>
          <a:p>
            <a:fld id="{B0DB584C-AB10-C140-BC80-E462AF06F422}" type="datetimeFigureOut">
              <a:rPr lang="fr-FR" smtClean="0"/>
              <a:t>23/01/2022</a:t>
            </a:fld>
            <a:endParaRPr lang="fr-FR"/>
          </a:p>
        </p:txBody>
      </p:sp>
      <p:sp>
        <p:nvSpPr>
          <p:cNvPr id="5" name="Espace réservé du pied de page 4">
            <a:extLst>
              <a:ext uri="{FF2B5EF4-FFF2-40B4-BE49-F238E27FC236}">
                <a16:creationId xmlns:a16="http://schemas.microsoft.com/office/drawing/2014/main" id="{E8EA0261-DB32-9044-9A63-C64F4E3431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EBCC9D-C16E-9840-9846-2FA9D1002121}"/>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357657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B59BA8-10BC-144F-8F62-06BBDDADD5F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B306301-7662-FF4B-AAE5-12754A586DD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8671C27-664A-6243-94E5-8BB7C175BE8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E0217D7-0F45-4D44-91CD-645A240B8853}"/>
              </a:ext>
            </a:extLst>
          </p:cNvPr>
          <p:cNvSpPr>
            <a:spLocks noGrp="1"/>
          </p:cNvSpPr>
          <p:nvPr>
            <p:ph type="dt" sz="half" idx="10"/>
          </p:nvPr>
        </p:nvSpPr>
        <p:spPr/>
        <p:txBody>
          <a:bodyPr/>
          <a:lstStyle/>
          <a:p>
            <a:fld id="{B0DB584C-AB10-C140-BC80-E462AF06F422}" type="datetimeFigureOut">
              <a:rPr lang="fr-FR" smtClean="0"/>
              <a:t>23/01/2022</a:t>
            </a:fld>
            <a:endParaRPr lang="fr-FR"/>
          </a:p>
        </p:txBody>
      </p:sp>
      <p:sp>
        <p:nvSpPr>
          <p:cNvPr id="6" name="Espace réservé du pied de page 5">
            <a:extLst>
              <a:ext uri="{FF2B5EF4-FFF2-40B4-BE49-F238E27FC236}">
                <a16:creationId xmlns:a16="http://schemas.microsoft.com/office/drawing/2014/main" id="{D7BC3B8F-9449-4443-9E03-8598D21239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65DF0D6-F257-BE47-85D6-329314C64021}"/>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41574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33FFB6-4EF3-924B-9640-AB9B9A6AAD6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041D2F9-C69E-3B41-9785-B510A6EED6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3F5C07F-354F-0F45-A8F3-9B8D94963BB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4E63260-E0A5-134C-8058-9D9CC64240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9E425B5-9CD5-CA47-8C4C-A592591A8C7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A4BB86B-EBD6-B14D-B6FC-488C31FE1A6E}"/>
              </a:ext>
            </a:extLst>
          </p:cNvPr>
          <p:cNvSpPr>
            <a:spLocks noGrp="1"/>
          </p:cNvSpPr>
          <p:nvPr>
            <p:ph type="dt" sz="half" idx="10"/>
          </p:nvPr>
        </p:nvSpPr>
        <p:spPr/>
        <p:txBody>
          <a:bodyPr/>
          <a:lstStyle/>
          <a:p>
            <a:fld id="{B0DB584C-AB10-C140-BC80-E462AF06F422}" type="datetimeFigureOut">
              <a:rPr lang="fr-FR" smtClean="0"/>
              <a:t>23/01/2022</a:t>
            </a:fld>
            <a:endParaRPr lang="fr-FR"/>
          </a:p>
        </p:txBody>
      </p:sp>
      <p:sp>
        <p:nvSpPr>
          <p:cNvPr id="8" name="Espace réservé du pied de page 7">
            <a:extLst>
              <a:ext uri="{FF2B5EF4-FFF2-40B4-BE49-F238E27FC236}">
                <a16:creationId xmlns:a16="http://schemas.microsoft.com/office/drawing/2014/main" id="{6E874E5E-F85D-964C-8D69-CEF2F24C908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DF46253-54B8-A349-A9CF-5BE27C132087}"/>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24169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0AF917-3F19-D64A-8A8C-7B02AA00539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A7BD900-A62A-E347-8409-F399B1FDC684}"/>
              </a:ext>
            </a:extLst>
          </p:cNvPr>
          <p:cNvSpPr>
            <a:spLocks noGrp="1"/>
          </p:cNvSpPr>
          <p:nvPr>
            <p:ph type="dt" sz="half" idx="10"/>
          </p:nvPr>
        </p:nvSpPr>
        <p:spPr/>
        <p:txBody>
          <a:bodyPr/>
          <a:lstStyle/>
          <a:p>
            <a:fld id="{B0DB584C-AB10-C140-BC80-E462AF06F422}" type="datetimeFigureOut">
              <a:rPr lang="fr-FR" smtClean="0"/>
              <a:t>23/01/2022</a:t>
            </a:fld>
            <a:endParaRPr lang="fr-FR"/>
          </a:p>
        </p:txBody>
      </p:sp>
      <p:sp>
        <p:nvSpPr>
          <p:cNvPr id="4" name="Espace réservé du pied de page 3">
            <a:extLst>
              <a:ext uri="{FF2B5EF4-FFF2-40B4-BE49-F238E27FC236}">
                <a16:creationId xmlns:a16="http://schemas.microsoft.com/office/drawing/2014/main" id="{C3135976-A505-ED49-BDF3-340F8E50438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A020047-AB28-B548-A198-E5CD6B6C4A52}"/>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59088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5591C79-00BC-DF47-B047-D9B17A42FE38}"/>
              </a:ext>
            </a:extLst>
          </p:cNvPr>
          <p:cNvSpPr>
            <a:spLocks noGrp="1"/>
          </p:cNvSpPr>
          <p:nvPr>
            <p:ph type="dt" sz="half" idx="10"/>
          </p:nvPr>
        </p:nvSpPr>
        <p:spPr/>
        <p:txBody>
          <a:bodyPr/>
          <a:lstStyle/>
          <a:p>
            <a:fld id="{B0DB584C-AB10-C140-BC80-E462AF06F422}" type="datetimeFigureOut">
              <a:rPr lang="fr-FR" smtClean="0"/>
              <a:t>23/01/2022</a:t>
            </a:fld>
            <a:endParaRPr lang="fr-FR"/>
          </a:p>
        </p:txBody>
      </p:sp>
      <p:sp>
        <p:nvSpPr>
          <p:cNvPr id="3" name="Espace réservé du pied de page 2">
            <a:extLst>
              <a:ext uri="{FF2B5EF4-FFF2-40B4-BE49-F238E27FC236}">
                <a16:creationId xmlns:a16="http://schemas.microsoft.com/office/drawing/2014/main" id="{B5BB7C89-19D2-224A-8F63-4DC4CCB7BE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A56B72C-5E65-8248-857E-6D2FE694B1FA}"/>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3188851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5B2DB6-2E65-794F-BEDD-A95CA007140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AFEEB06-F303-FA40-9450-1608B98D4A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CC81B1A-D3F8-6348-93E3-B99ABC8F7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8145E02-0F29-134C-9BA4-3BA24BBC8E74}"/>
              </a:ext>
            </a:extLst>
          </p:cNvPr>
          <p:cNvSpPr>
            <a:spLocks noGrp="1"/>
          </p:cNvSpPr>
          <p:nvPr>
            <p:ph type="dt" sz="half" idx="10"/>
          </p:nvPr>
        </p:nvSpPr>
        <p:spPr/>
        <p:txBody>
          <a:bodyPr/>
          <a:lstStyle/>
          <a:p>
            <a:fld id="{B0DB584C-AB10-C140-BC80-E462AF06F422}" type="datetimeFigureOut">
              <a:rPr lang="fr-FR" smtClean="0"/>
              <a:t>23/01/2022</a:t>
            </a:fld>
            <a:endParaRPr lang="fr-FR"/>
          </a:p>
        </p:txBody>
      </p:sp>
      <p:sp>
        <p:nvSpPr>
          <p:cNvPr id="6" name="Espace réservé du pied de page 5">
            <a:extLst>
              <a:ext uri="{FF2B5EF4-FFF2-40B4-BE49-F238E27FC236}">
                <a16:creationId xmlns:a16="http://schemas.microsoft.com/office/drawing/2014/main" id="{A93C7AD1-843F-C64E-B2F7-66BCC91164B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D05BE1B-A12A-1749-8882-7F4E6A2A4DC4}"/>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27693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E850D9-CBF4-3048-876B-D82F2DD9F15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A1D8C11-D669-D545-8EB8-C6CD6B592E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F915E1B-D6DD-DA4D-9676-C78B6D0FC7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099E46C-7C99-E34C-9E32-D7830C1323FF}"/>
              </a:ext>
            </a:extLst>
          </p:cNvPr>
          <p:cNvSpPr>
            <a:spLocks noGrp="1"/>
          </p:cNvSpPr>
          <p:nvPr>
            <p:ph type="dt" sz="half" idx="10"/>
          </p:nvPr>
        </p:nvSpPr>
        <p:spPr/>
        <p:txBody>
          <a:bodyPr/>
          <a:lstStyle/>
          <a:p>
            <a:fld id="{B0DB584C-AB10-C140-BC80-E462AF06F422}" type="datetimeFigureOut">
              <a:rPr lang="fr-FR" smtClean="0"/>
              <a:t>23/01/2022</a:t>
            </a:fld>
            <a:endParaRPr lang="fr-FR"/>
          </a:p>
        </p:txBody>
      </p:sp>
      <p:sp>
        <p:nvSpPr>
          <p:cNvPr id="6" name="Espace réservé du pied de page 5">
            <a:extLst>
              <a:ext uri="{FF2B5EF4-FFF2-40B4-BE49-F238E27FC236}">
                <a16:creationId xmlns:a16="http://schemas.microsoft.com/office/drawing/2014/main" id="{E39C7F1E-682A-6C4B-8345-DD6B7AAF0DE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F2C9784-598B-FB4A-B6CB-35DEACBB6FC3}"/>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1254033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3000"/>
            <a:lum/>
          </a:blip>
          <a:srcRect/>
          <a:stretch>
            <a:fillRect l="-4000" r="-4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8573DE7-62DE-0F46-8A1A-0DBB38DF42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E8E37F1-AC3A-0D41-AC47-54AD66890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53E6927-7249-8347-9A3C-0749A72D9E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B584C-AB10-C140-BC80-E462AF06F422}" type="datetimeFigureOut">
              <a:rPr lang="fr-FR" smtClean="0"/>
              <a:t>23/01/2022</a:t>
            </a:fld>
            <a:endParaRPr lang="fr-FR"/>
          </a:p>
        </p:txBody>
      </p:sp>
      <p:sp>
        <p:nvSpPr>
          <p:cNvPr id="5" name="Espace réservé du pied de page 4">
            <a:extLst>
              <a:ext uri="{FF2B5EF4-FFF2-40B4-BE49-F238E27FC236}">
                <a16:creationId xmlns:a16="http://schemas.microsoft.com/office/drawing/2014/main" id="{2F728DFF-4BE9-C245-801E-60B94095F1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3AF5409-DBC8-3E4F-93CA-CD7454BB52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06CC6-7C9E-F049-B0A9-0F299594BCC5}" type="slidenum">
              <a:rPr lang="fr-FR" smtClean="0"/>
              <a:t>‹N°›</a:t>
            </a:fld>
            <a:endParaRPr lang="fr-FR"/>
          </a:p>
        </p:txBody>
      </p:sp>
    </p:spTree>
    <p:extLst>
      <p:ext uri="{BB962C8B-B14F-4D97-AF65-F5344CB8AC3E}">
        <p14:creationId xmlns:p14="http://schemas.microsoft.com/office/powerpoint/2010/main" val="3575861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3.tiff"/></Relationships>
</file>

<file path=ppt/slides/_rels/slide16.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tiff"/></Relationships>
</file>

<file path=ppt/slides/_rels/slide17.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tiff"/><Relationship Id="rId13" Type="http://schemas.openxmlformats.org/officeDocument/2006/relationships/image" Target="../media/image12.tiff"/><Relationship Id="rId3" Type="http://schemas.openxmlformats.org/officeDocument/2006/relationships/image" Target="../media/image2.tiff"/><Relationship Id="rId7" Type="http://schemas.openxmlformats.org/officeDocument/2006/relationships/image" Target="../media/image6.tiff"/><Relationship Id="rId12" Type="http://schemas.openxmlformats.org/officeDocument/2006/relationships/image" Target="../media/image11.tiff"/><Relationship Id="rId2" Type="http://schemas.openxmlformats.org/officeDocument/2006/relationships/notesSlide" Target="../notesSlides/notesSlide2.xml"/><Relationship Id="rId16" Type="http://schemas.openxmlformats.org/officeDocument/2006/relationships/hyperlink" Target="https://www.lavionnaire.fr/AerodynFluxAile.php" TargetMode="External"/><Relationship Id="rId1" Type="http://schemas.openxmlformats.org/officeDocument/2006/relationships/slideLayout" Target="../slideLayouts/slideLayout2.xml"/><Relationship Id="rId6" Type="http://schemas.openxmlformats.org/officeDocument/2006/relationships/image" Target="../media/image5.tiff"/><Relationship Id="rId11" Type="http://schemas.openxmlformats.org/officeDocument/2006/relationships/image" Target="../media/image10.tiff"/><Relationship Id="rId5" Type="http://schemas.openxmlformats.org/officeDocument/2006/relationships/image" Target="../media/image4.tiff"/><Relationship Id="rId15" Type="http://schemas.openxmlformats.org/officeDocument/2006/relationships/image" Target="../media/image14.tiff"/><Relationship Id="rId10" Type="http://schemas.openxmlformats.org/officeDocument/2006/relationships/image" Target="../media/image9.tiff"/><Relationship Id="rId4" Type="http://schemas.openxmlformats.org/officeDocument/2006/relationships/image" Target="../media/image3.tiff"/><Relationship Id="rId9" Type="http://schemas.openxmlformats.org/officeDocument/2006/relationships/image" Target="../media/image8.tiff"/><Relationship Id="rId14" Type="http://schemas.openxmlformats.org/officeDocument/2006/relationships/image" Target="../media/image13.tiff"/></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9000"/>
            <a:lum/>
          </a:blip>
          <a:srcRect/>
          <a:stretch>
            <a:fillRect l="-4000" r="-4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5A44DC-BF3E-004E-B273-3FE93B310BC6}"/>
              </a:ext>
            </a:extLst>
          </p:cNvPr>
          <p:cNvSpPr>
            <a:spLocks noGrp="1"/>
          </p:cNvSpPr>
          <p:nvPr>
            <p:ph type="ctrTitle"/>
          </p:nvPr>
        </p:nvSpPr>
        <p:spPr>
          <a:xfrm>
            <a:off x="1524000" y="2536994"/>
            <a:ext cx="9144000" cy="2387600"/>
          </a:xfrm>
        </p:spPr>
        <p:txBody>
          <a:bodyPr/>
          <a:lstStyle/>
          <a:p>
            <a:r>
              <a:rPr lang="fr-FR" dirty="0">
                <a:solidFill>
                  <a:schemeClr val="tx1">
                    <a:alpha val="50000"/>
                  </a:schemeClr>
                </a:solidFill>
              </a:rPr>
              <a:t>ULM NORD LORRAINE</a:t>
            </a:r>
          </a:p>
        </p:txBody>
      </p:sp>
      <p:sp>
        <p:nvSpPr>
          <p:cNvPr id="3" name="Sous-titre 2">
            <a:extLst>
              <a:ext uri="{FF2B5EF4-FFF2-40B4-BE49-F238E27FC236}">
                <a16:creationId xmlns:a16="http://schemas.microsoft.com/office/drawing/2014/main" id="{DEFA0A53-5AD6-5A4B-85BC-CE2E8D64C732}"/>
              </a:ext>
            </a:extLst>
          </p:cNvPr>
          <p:cNvSpPr>
            <a:spLocks noGrp="1"/>
          </p:cNvSpPr>
          <p:nvPr>
            <p:ph type="subTitle" idx="1"/>
          </p:nvPr>
        </p:nvSpPr>
        <p:spPr>
          <a:xfrm>
            <a:off x="4138861" y="4999146"/>
            <a:ext cx="3914277" cy="1106970"/>
          </a:xfrm>
        </p:spPr>
        <p:txBody>
          <a:bodyPr wrap="none" anchor="ctr" anchorCtr="0">
            <a:spAutoFit/>
          </a:bodyPr>
          <a:lstStyle/>
          <a:p>
            <a:r>
              <a:rPr lang="fr-FR" sz="3200" dirty="0">
                <a:solidFill>
                  <a:schemeClr val="tx1">
                    <a:alpha val="59000"/>
                  </a:schemeClr>
                </a:solidFill>
              </a:rPr>
              <a:t>Cours théoriques ULM</a:t>
            </a:r>
          </a:p>
          <a:p>
            <a:r>
              <a:rPr lang="fr-FR" sz="3200" dirty="0">
                <a:solidFill>
                  <a:schemeClr val="tx1">
                    <a:alpha val="59000"/>
                  </a:schemeClr>
                </a:solidFill>
              </a:rPr>
              <a:t>Aérodynamique</a:t>
            </a:r>
          </a:p>
        </p:txBody>
      </p:sp>
      <p:sp>
        <p:nvSpPr>
          <p:cNvPr id="4" name="ZoneTexte 3">
            <a:extLst>
              <a:ext uri="{FF2B5EF4-FFF2-40B4-BE49-F238E27FC236}">
                <a16:creationId xmlns:a16="http://schemas.microsoft.com/office/drawing/2014/main" id="{152ACDDC-D1A3-7146-842C-E3E69A0967E4}"/>
              </a:ext>
            </a:extLst>
          </p:cNvPr>
          <p:cNvSpPr txBox="1"/>
          <p:nvPr/>
        </p:nvSpPr>
        <p:spPr>
          <a:xfrm>
            <a:off x="9787467" y="6180667"/>
            <a:ext cx="1647567" cy="369332"/>
          </a:xfrm>
          <a:prstGeom prst="rect">
            <a:avLst/>
          </a:prstGeom>
          <a:noFill/>
        </p:spPr>
        <p:txBody>
          <a:bodyPr wrap="none" rtlCol="0">
            <a:spAutoFit/>
          </a:bodyPr>
          <a:lstStyle/>
          <a:p>
            <a:r>
              <a:rPr lang="fr-FR" dirty="0"/>
              <a:t>08 Janvier 2022</a:t>
            </a:r>
          </a:p>
        </p:txBody>
      </p:sp>
    </p:spTree>
    <p:extLst>
      <p:ext uri="{BB962C8B-B14F-4D97-AF65-F5344CB8AC3E}">
        <p14:creationId xmlns:p14="http://schemas.microsoft.com/office/powerpoint/2010/main" val="2205679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p:txBody>
          <a:bodyPr vert="horz" lIns="91440" tIns="45720" rIns="91440" bIns="45720" rtlCol="0" anchor="ctr">
            <a:normAutofit fontScale="90000"/>
          </a:bodyPr>
          <a:lstStyle/>
          <a:p>
            <a:br>
              <a:rPr lang="fr-FR" sz="2700" b="1" dirty="0"/>
            </a:br>
            <a:br>
              <a:rPr lang="fr-FR" sz="2000" dirty="0"/>
            </a:br>
            <a:r>
              <a:rPr lang="fr-FR" sz="4000" b="1" dirty="0">
                <a:solidFill>
                  <a:schemeClr val="accent1"/>
                </a:solidFill>
              </a:rPr>
              <a:t>Notion de polaire</a:t>
            </a:r>
            <a:br>
              <a:rPr lang="fr-FR" sz="4000" dirty="0"/>
            </a:br>
            <a:endParaRPr lang="en-US" sz="4000" dirty="0"/>
          </a:p>
        </p:txBody>
      </p:sp>
      <p:sp>
        <p:nvSpPr>
          <p:cNvPr id="5" name="Espace réservé du contenu 4">
            <a:extLst>
              <a:ext uri="{FF2B5EF4-FFF2-40B4-BE49-F238E27FC236}">
                <a16:creationId xmlns:a16="http://schemas.microsoft.com/office/drawing/2014/main" id="{10CA2974-D920-754E-B2F8-C9038F275EED}"/>
              </a:ext>
            </a:extLst>
          </p:cNvPr>
          <p:cNvSpPr>
            <a:spLocks noGrp="1"/>
          </p:cNvSpPr>
          <p:nvPr>
            <p:ph idx="1"/>
          </p:nvPr>
        </p:nvSpPr>
        <p:spPr>
          <a:xfrm>
            <a:off x="838200" y="1825625"/>
            <a:ext cx="10515600" cy="2792095"/>
          </a:xfrm>
        </p:spPr>
        <p:txBody>
          <a:bodyPr>
            <a:normAutofit/>
          </a:bodyPr>
          <a:lstStyle/>
          <a:p>
            <a:r>
              <a:rPr lang="fr-FR" sz="2200" dirty="0"/>
              <a:t>La polaire d’une aile est une courbe </a:t>
            </a:r>
            <a:r>
              <a:rPr lang="fr-FR" sz="2200" dirty="0" err="1"/>
              <a:t>tracée</a:t>
            </a:r>
            <a:r>
              <a:rPr lang="fr-FR" sz="2200" dirty="0"/>
              <a:t> point par point qui fait correspondre les coefficients de </a:t>
            </a:r>
            <a:r>
              <a:rPr lang="fr-FR" sz="2200" dirty="0" err="1"/>
              <a:t>traînée</a:t>
            </a:r>
            <a:r>
              <a:rPr lang="fr-FR" sz="2200" dirty="0"/>
              <a:t> et de portance </a:t>
            </a:r>
            <a:r>
              <a:rPr lang="fr-FR" sz="2200" dirty="0" err="1"/>
              <a:t>déterminés</a:t>
            </a:r>
            <a:r>
              <a:rPr lang="fr-FR" sz="2200" dirty="0"/>
              <a:t> </a:t>
            </a:r>
            <a:r>
              <a:rPr lang="fr-FR" sz="2200" dirty="0" err="1"/>
              <a:t>expérimentalement</a:t>
            </a:r>
            <a:r>
              <a:rPr lang="fr-FR" sz="2200" dirty="0"/>
              <a:t> pour </a:t>
            </a:r>
            <a:r>
              <a:rPr lang="fr-FR" sz="2200" dirty="0" err="1"/>
              <a:t>différents</a:t>
            </a:r>
            <a:r>
              <a:rPr lang="fr-FR" sz="2200" dirty="0"/>
              <a:t> angles d’incidence. Elle permettent de déterminer les caractéristiques d'un profil, d'une aile, d'un aéronef.</a:t>
            </a:r>
          </a:p>
          <a:p>
            <a:r>
              <a:rPr lang="fr-FR" sz="2200" dirty="0">
                <a:solidFill>
                  <a:schemeClr val="accent1"/>
                </a:solidFill>
              </a:rPr>
              <a:t>Rappel</a:t>
            </a:r>
            <a:r>
              <a:rPr lang="fr-FR" sz="2200" dirty="0"/>
              <a:t>: En vol une aile subit une résultante aérodynamique  que l'on peut décomposer en :</a:t>
            </a:r>
            <a:br>
              <a:rPr lang="fr-FR" sz="2200" dirty="0"/>
            </a:br>
            <a:r>
              <a:rPr lang="fr-FR" sz="2200" dirty="0"/>
              <a:t>- une force perpendiculaire à la vitesse, appelée portance </a:t>
            </a:r>
            <a:br>
              <a:rPr lang="fr-FR" sz="2200" dirty="0"/>
            </a:br>
            <a:r>
              <a:rPr lang="fr-FR" sz="2200" dirty="0"/>
              <a:t>- une force parallèle à la vitesse appelée traînée </a:t>
            </a:r>
          </a:p>
          <a:p>
            <a:endParaRPr lang="fr-FR" dirty="0"/>
          </a:p>
          <a:p>
            <a:endParaRPr lang="fr-FR" sz="2400" dirty="0"/>
          </a:p>
          <a:p>
            <a:endParaRPr lang="fr-FR" b="1" dirty="0">
              <a:solidFill>
                <a:schemeClr val="accent2"/>
              </a:solidFill>
            </a:endParaRPr>
          </a:p>
        </p:txBody>
      </p:sp>
      <p:sp>
        <p:nvSpPr>
          <p:cNvPr id="10" name="ZoneTexte 9">
            <a:extLst>
              <a:ext uri="{FF2B5EF4-FFF2-40B4-BE49-F238E27FC236}">
                <a16:creationId xmlns:a16="http://schemas.microsoft.com/office/drawing/2014/main" id="{6BB10CB6-8F65-C346-9B16-8B667DFBD2B2}"/>
              </a:ext>
            </a:extLst>
          </p:cNvPr>
          <p:cNvSpPr txBox="1"/>
          <p:nvPr/>
        </p:nvSpPr>
        <p:spPr>
          <a:xfrm>
            <a:off x="1925053" y="794084"/>
            <a:ext cx="184731" cy="369332"/>
          </a:xfrm>
          <a:prstGeom prst="rect">
            <a:avLst/>
          </a:prstGeom>
          <a:noFill/>
        </p:spPr>
        <p:txBody>
          <a:bodyPr wrap="none" rtlCol="0">
            <a:spAutoFit/>
          </a:bodyPr>
          <a:lstStyle/>
          <a:p>
            <a:endParaRPr lang="fr-FR" dirty="0"/>
          </a:p>
        </p:txBody>
      </p:sp>
      <p:pic>
        <p:nvPicPr>
          <p:cNvPr id="4" name="Image 3">
            <a:extLst>
              <a:ext uri="{FF2B5EF4-FFF2-40B4-BE49-F238E27FC236}">
                <a16:creationId xmlns:a16="http://schemas.microsoft.com/office/drawing/2014/main" id="{4D104563-4512-D24B-9559-58FE6DF5A59D}"/>
              </a:ext>
            </a:extLst>
          </p:cNvPr>
          <p:cNvPicPr>
            <a:picLocks noChangeAspect="1"/>
          </p:cNvPicPr>
          <p:nvPr/>
        </p:nvPicPr>
        <p:blipFill>
          <a:blip r:embed="rId3"/>
          <a:stretch>
            <a:fillRect/>
          </a:stretch>
        </p:blipFill>
        <p:spPr>
          <a:xfrm>
            <a:off x="667753" y="4752657"/>
            <a:ext cx="6943475" cy="1600200"/>
          </a:xfrm>
          <a:prstGeom prst="rect">
            <a:avLst/>
          </a:prstGeom>
        </p:spPr>
      </p:pic>
      <p:pic>
        <p:nvPicPr>
          <p:cNvPr id="9" name="Image 8">
            <a:extLst>
              <a:ext uri="{FF2B5EF4-FFF2-40B4-BE49-F238E27FC236}">
                <a16:creationId xmlns:a16="http://schemas.microsoft.com/office/drawing/2014/main" id="{17D47A4C-66FB-914A-8D11-83AD2FC6CD29}"/>
              </a:ext>
            </a:extLst>
          </p:cNvPr>
          <p:cNvPicPr>
            <a:picLocks noChangeAspect="1"/>
          </p:cNvPicPr>
          <p:nvPr/>
        </p:nvPicPr>
        <p:blipFill>
          <a:blip r:embed="rId4"/>
          <a:stretch>
            <a:fillRect/>
          </a:stretch>
        </p:blipFill>
        <p:spPr>
          <a:xfrm>
            <a:off x="8272780" y="4752657"/>
            <a:ext cx="3644900" cy="1600200"/>
          </a:xfrm>
          <a:prstGeom prst="rect">
            <a:avLst/>
          </a:prstGeom>
        </p:spPr>
      </p:pic>
    </p:spTree>
    <p:extLst>
      <p:ext uri="{BB962C8B-B14F-4D97-AF65-F5344CB8AC3E}">
        <p14:creationId xmlns:p14="http://schemas.microsoft.com/office/powerpoint/2010/main" val="2677096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p:txBody>
          <a:bodyPr vert="horz" lIns="91440" tIns="45720" rIns="91440" bIns="45720" rtlCol="0" anchor="ctr">
            <a:normAutofit fontScale="90000"/>
          </a:bodyPr>
          <a:lstStyle/>
          <a:p>
            <a:br>
              <a:rPr lang="fr-FR" sz="2700" b="1" dirty="0"/>
            </a:br>
            <a:br>
              <a:rPr lang="fr-FR" sz="2000" dirty="0"/>
            </a:br>
            <a:r>
              <a:rPr lang="fr-FR" sz="4000" b="1" dirty="0">
                <a:solidFill>
                  <a:schemeClr val="accent1"/>
                </a:solidFill>
              </a:rPr>
              <a:t>Points caractéristiques de la polaire d'un avion équipé de moteur(s) à pistons</a:t>
            </a:r>
            <a:br>
              <a:rPr lang="fr-FR" b="1" dirty="0"/>
            </a:br>
            <a:br>
              <a:rPr lang="fr-FR" sz="4000" dirty="0"/>
            </a:br>
            <a:endParaRPr lang="en-US" sz="4000" dirty="0"/>
          </a:p>
        </p:txBody>
      </p:sp>
      <p:sp>
        <p:nvSpPr>
          <p:cNvPr id="5" name="Espace réservé du contenu 4">
            <a:extLst>
              <a:ext uri="{FF2B5EF4-FFF2-40B4-BE49-F238E27FC236}">
                <a16:creationId xmlns:a16="http://schemas.microsoft.com/office/drawing/2014/main" id="{10CA2974-D920-754E-B2F8-C9038F275EED}"/>
              </a:ext>
            </a:extLst>
          </p:cNvPr>
          <p:cNvSpPr>
            <a:spLocks noGrp="1"/>
          </p:cNvSpPr>
          <p:nvPr>
            <p:ph sz="half" idx="1"/>
          </p:nvPr>
        </p:nvSpPr>
        <p:spPr>
          <a:xfrm>
            <a:off x="838200" y="1592375"/>
            <a:ext cx="5181600" cy="4900500"/>
          </a:xfrm>
        </p:spPr>
        <p:txBody>
          <a:bodyPr>
            <a:normAutofit fontScale="70000" lnSpcReduction="20000"/>
          </a:bodyPr>
          <a:lstStyle/>
          <a:p>
            <a:endParaRPr lang="fr-FR" dirty="0"/>
          </a:p>
          <a:p>
            <a:r>
              <a:rPr lang="el-GR" sz="2900" b="1" dirty="0"/>
              <a:t>α </a:t>
            </a:r>
            <a:r>
              <a:rPr lang="fr-FR" sz="2900" b="1" dirty="0"/>
              <a:t>A :    Cz maximal</a:t>
            </a:r>
            <a:br>
              <a:rPr lang="fr-FR" sz="2900" dirty="0"/>
            </a:br>
            <a:r>
              <a:rPr lang="fr-FR" sz="2900" dirty="0"/>
              <a:t>        - Point de la vitesse minimale. Vitesse de</a:t>
            </a:r>
            <a:br>
              <a:rPr lang="fr-FR" sz="2900" dirty="0"/>
            </a:br>
            <a:r>
              <a:rPr lang="fr-FR" sz="2900" dirty="0"/>
              <a:t>	décrochage.</a:t>
            </a:r>
          </a:p>
          <a:p>
            <a:r>
              <a:rPr lang="el-GR" sz="2900" b="1" dirty="0"/>
              <a:t>α </a:t>
            </a:r>
            <a:r>
              <a:rPr lang="fr-FR" sz="2900" b="1" dirty="0"/>
              <a:t>B :   </a:t>
            </a:r>
            <a:br>
              <a:rPr lang="fr-FR" sz="2900" dirty="0"/>
            </a:br>
            <a:r>
              <a:rPr lang="fr-FR" sz="2900" dirty="0"/>
              <a:t>        - Séparation des deux régimes de vol</a:t>
            </a:r>
            <a:br>
              <a:rPr lang="fr-FR" sz="2900" dirty="0"/>
            </a:br>
            <a:r>
              <a:rPr lang="fr-FR" sz="2900" dirty="0"/>
              <a:t>        - Point d'autonomie maximale.</a:t>
            </a:r>
            <a:br>
              <a:rPr lang="fr-FR" sz="2900" dirty="0"/>
            </a:br>
            <a:r>
              <a:rPr lang="fr-FR" sz="2900" dirty="0"/>
              <a:t>        - Point du taux de chute minimal.</a:t>
            </a:r>
            <a:br>
              <a:rPr lang="fr-FR" sz="2900" dirty="0"/>
            </a:br>
            <a:r>
              <a:rPr lang="fr-FR" sz="2900" dirty="0"/>
              <a:t>        - Point de la vitesse ascensionnelle maximale</a:t>
            </a:r>
            <a:br>
              <a:rPr lang="fr-FR" sz="2900" dirty="0"/>
            </a:br>
            <a:r>
              <a:rPr lang="fr-FR" sz="2900" dirty="0"/>
              <a:t>        - Point du plafond de propulsion</a:t>
            </a:r>
          </a:p>
          <a:p>
            <a:r>
              <a:rPr lang="el-GR" sz="2900" b="1" dirty="0"/>
              <a:t>α </a:t>
            </a:r>
            <a:r>
              <a:rPr lang="fr-FR" sz="2900" b="1" dirty="0"/>
              <a:t>C :    finesse maximale</a:t>
            </a:r>
            <a:br>
              <a:rPr lang="fr-FR" sz="2900" dirty="0"/>
            </a:br>
            <a:r>
              <a:rPr lang="fr-FR" sz="2900" dirty="0"/>
              <a:t>        - Point de la distance franchissable maximale par vent nul.</a:t>
            </a:r>
            <a:br>
              <a:rPr lang="fr-FR" sz="2900" dirty="0"/>
            </a:br>
            <a:r>
              <a:rPr lang="fr-FR" sz="2900" dirty="0"/>
              <a:t>        - Pente de descente minimale.</a:t>
            </a:r>
          </a:p>
          <a:p>
            <a:r>
              <a:rPr lang="el-GR" sz="2900" b="1" dirty="0"/>
              <a:t>α </a:t>
            </a:r>
            <a:r>
              <a:rPr lang="fr-FR" sz="2900" b="1" dirty="0"/>
              <a:t>E</a:t>
            </a:r>
            <a:br>
              <a:rPr lang="fr-FR" sz="2900" dirty="0"/>
            </a:br>
            <a:r>
              <a:rPr lang="fr-FR" sz="2900" dirty="0"/>
              <a:t>        - Point de la traînée minimale.</a:t>
            </a:r>
          </a:p>
          <a:p>
            <a:r>
              <a:rPr lang="el-GR" sz="2900" b="1" dirty="0"/>
              <a:t>α </a:t>
            </a:r>
            <a:r>
              <a:rPr lang="fr-FR" sz="2900" b="1" dirty="0"/>
              <a:t>F :    Cz = 0</a:t>
            </a:r>
            <a:br>
              <a:rPr lang="fr-FR" sz="2900" dirty="0"/>
            </a:br>
            <a:r>
              <a:rPr lang="fr-FR" sz="2900" dirty="0"/>
              <a:t>        - Point de la portance nulle.</a:t>
            </a:r>
          </a:p>
          <a:p>
            <a:endParaRPr lang="fr-FR" b="1" dirty="0">
              <a:solidFill>
                <a:schemeClr val="accent2"/>
              </a:solidFill>
            </a:endParaRPr>
          </a:p>
        </p:txBody>
      </p:sp>
      <p:pic>
        <p:nvPicPr>
          <p:cNvPr id="6" name="Espace réservé du contenu 5">
            <a:extLst>
              <a:ext uri="{FF2B5EF4-FFF2-40B4-BE49-F238E27FC236}">
                <a16:creationId xmlns:a16="http://schemas.microsoft.com/office/drawing/2014/main" id="{6494D027-64D7-FB40-94F5-D27AF575AB49}"/>
              </a:ext>
            </a:extLst>
          </p:cNvPr>
          <p:cNvPicPr>
            <a:picLocks noGrp="1" noChangeAspect="1"/>
          </p:cNvPicPr>
          <p:nvPr>
            <p:ph sz="half" idx="2"/>
          </p:nvPr>
        </p:nvPicPr>
        <p:blipFill>
          <a:blip r:embed="rId3"/>
          <a:stretch>
            <a:fillRect/>
          </a:stretch>
        </p:blipFill>
        <p:spPr>
          <a:xfrm>
            <a:off x="6936884" y="1825625"/>
            <a:ext cx="3652231" cy="4351338"/>
          </a:xfrm>
        </p:spPr>
      </p:pic>
      <p:sp>
        <p:nvSpPr>
          <p:cNvPr id="10" name="ZoneTexte 9">
            <a:extLst>
              <a:ext uri="{FF2B5EF4-FFF2-40B4-BE49-F238E27FC236}">
                <a16:creationId xmlns:a16="http://schemas.microsoft.com/office/drawing/2014/main" id="{6BB10CB6-8F65-C346-9B16-8B667DFBD2B2}"/>
              </a:ext>
            </a:extLst>
          </p:cNvPr>
          <p:cNvSpPr txBox="1"/>
          <p:nvPr/>
        </p:nvSpPr>
        <p:spPr>
          <a:xfrm>
            <a:off x="1925053" y="794084"/>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2047596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p:txBody>
          <a:bodyPr vert="horz" lIns="91440" tIns="45720" rIns="91440" bIns="45720" rtlCol="0" anchor="ctr">
            <a:normAutofit fontScale="90000"/>
          </a:bodyPr>
          <a:lstStyle/>
          <a:p>
            <a:br>
              <a:rPr lang="fr-FR" sz="2700" b="1" dirty="0"/>
            </a:br>
            <a:br>
              <a:rPr lang="fr-FR" sz="2000" dirty="0"/>
            </a:br>
            <a:r>
              <a:rPr lang="fr-FR" sz="4000" b="1" dirty="0">
                <a:solidFill>
                  <a:schemeClr val="accent1"/>
                </a:solidFill>
              </a:rPr>
              <a:t>Notion de finesse</a:t>
            </a:r>
            <a:br>
              <a:rPr lang="fr-FR" sz="4000" dirty="0"/>
            </a:br>
            <a:endParaRPr lang="en-US" sz="4000" dirty="0"/>
          </a:p>
        </p:txBody>
      </p:sp>
      <p:sp>
        <p:nvSpPr>
          <p:cNvPr id="5" name="Espace réservé du contenu 4">
            <a:extLst>
              <a:ext uri="{FF2B5EF4-FFF2-40B4-BE49-F238E27FC236}">
                <a16:creationId xmlns:a16="http://schemas.microsoft.com/office/drawing/2014/main" id="{10CA2974-D920-754E-B2F8-C9038F275EED}"/>
              </a:ext>
            </a:extLst>
          </p:cNvPr>
          <p:cNvSpPr>
            <a:spLocks noGrp="1"/>
          </p:cNvSpPr>
          <p:nvPr>
            <p:ph idx="1"/>
          </p:nvPr>
        </p:nvSpPr>
        <p:spPr>
          <a:xfrm>
            <a:off x="838200" y="1825625"/>
            <a:ext cx="10515600" cy="2792095"/>
          </a:xfrm>
        </p:spPr>
        <p:txBody>
          <a:bodyPr>
            <a:normAutofit/>
          </a:bodyPr>
          <a:lstStyle/>
          <a:p>
            <a:r>
              <a:rPr lang="fr-FR" dirty="0"/>
              <a:t>La finesse rend compte de la "capacité à planer" d'un aéronef.</a:t>
            </a:r>
          </a:p>
          <a:p>
            <a:r>
              <a:rPr lang="fr-FR" dirty="0"/>
              <a:t>La </a:t>
            </a:r>
            <a:r>
              <a:rPr lang="fr-FR" b="1" dirty="0">
                <a:solidFill>
                  <a:schemeClr val="accent2"/>
                </a:solidFill>
              </a:rPr>
              <a:t>finesse</a:t>
            </a:r>
            <a:r>
              <a:rPr lang="fr-FR" dirty="0"/>
              <a:t> est une caractéristique </a:t>
            </a:r>
            <a:r>
              <a:rPr lang="fr-FR" dirty="0">
                <a:solidFill>
                  <a:schemeClr val="accent1"/>
                </a:solidFill>
              </a:rPr>
              <a:t>aérodynamique</a:t>
            </a:r>
            <a:r>
              <a:rPr lang="fr-FR" dirty="0"/>
              <a:t> définie comme le </a:t>
            </a:r>
            <a:r>
              <a:rPr lang="fr-FR" dirty="0">
                <a:solidFill>
                  <a:schemeClr val="accent1"/>
                </a:solidFill>
              </a:rPr>
              <a:t>rapport</a:t>
            </a:r>
            <a:r>
              <a:rPr lang="fr-FR" dirty="0"/>
              <a:t> entre la </a:t>
            </a:r>
            <a:r>
              <a:rPr lang="fr-FR" dirty="0">
                <a:solidFill>
                  <a:schemeClr val="accent1"/>
                </a:solidFill>
              </a:rPr>
              <a:t>portance</a:t>
            </a:r>
            <a:r>
              <a:rPr lang="fr-FR" dirty="0"/>
              <a:t> et la </a:t>
            </a:r>
            <a:r>
              <a:rPr lang="fr-FR" dirty="0">
                <a:solidFill>
                  <a:schemeClr val="accent1"/>
                </a:solidFill>
              </a:rPr>
              <a:t>traînée</a:t>
            </a:r>
            <a:r>
              <a:rPr lang="fr-FR" dirty="0"/>
              <a:t>.</a:t>
            </a:r>
          </a:p>
          <a:p>
            <a:r>
              <a:rPr lang="fr-FR" dirty="0"/>
              <a:t>la finesse est le rapport de la distance parcourue sur la hauteur perdue (f = D/H)</a:t>
            </a:r>
          </a:p>
          <a:p>
            <a:pPr lvl="1"/>
            <a:r>
              <a:rPr lang="fr-FR" dirty="0"/>
              <a:t>Finesse 10 = 10000 m/1000 m</a:t>
            </a:r>
          </a:p>
          <a:p>
            <a:endParaRPr lang="fr-FR" dirty="0"/>
          </a:p>
          <a:p>
            <a:pPr marL="0" indent="0">
              <a:buNone/>
            </a:pPr>
            <a:endParaRPr lang="fr-FR" dirty="0"/>
          </a:p>
          <a:p>
            <a:endParaRPr lang="fr-FR" sz="2400" dirty="0"/>
          </a:p>
          <a:p>
            <a:endParaRPr lang="fr-FR" b="1" dirty="0">
              <a:solidFill>
                <a:schemeClr val="accent2"/>
              </a:solidFill>
            </a:endParaRPr>
          </a:p>
        </p:txBody>
      </p:sp>
      <p:sp>
        <p:nvSpPr>
          <p:cNvPr id="10" name="ZoneTexte 9">
            <a:extLst>
              <a:ext uri="{FF2B5EF4-FFF2-40B4-BE49-F238E27FC236}">
                <a16:creationId xmlns:a16="http://schemas.microsoft.com/office/drawing/2014/main" id="{6BB10CB6-8F65-C346-9B16-8B667DFBD2B2}"/>
              </a:ext>
            </a:extLst>
          </p:cNvPr>
          <p:cNvSpPr txBox="1"/>
          <p:nvPr/>
        </p:nvSpPr>
        <p:spPr>
          <a:xfrm>
            <a:off x="1925053" y="794084"/>
            <a:ext cx="184731" cy="369332"/>
          </a:xfrm>
          <a:prstGeom prst="rect">
            <a:avLst/>
          </a:prstGeom>
          <a:noFill/>
        </p:spPr>
        <p:txBody>
          <a:bodyPr wrap="none" rtlCol="0">
            <a:spAutoFit/>
          </a:bodyPr>
          <a:lstStyle/>
          <a:p>
            <a:endParaRPr lang="fr-FR" dirty="0"/>
          </a:p>
        </p:txBody>
      </p:sp>
      <p:pic>
        <p:nvPicPr>
          <p:cNvPr id="2" name="Image 1">
            <a:extLst>
              <a:ext uri="{FF2B5EF4-FFF2-40B4-BE49-F238E27FC236}">
                <a16:creationId xmlns:a16="http://schemas.microsoft.com/office/drawing/2014/main" id="{0B0667D6-9DEB-E442-818F-5052AC8E560A}"/>
              </a:ext>
            </a:extLst>
          </p:cNvPr>
          <p:cNvPicPr>
            <a:picLocks noChangeAspect="1"/>
          </p:cNvPicPr>
          <p:nvPr/>
        </p:nvPicPr>
        <p:blipFill>
          <a:blip r:embed="rId3"/>
          <a:stretch>
            <a:fillRect/>
          </a:stretch>
        </p:blipFill>
        <p:spPr>
          <a:xfrm>
            <a:off x="2470150" y="5441950"/>
            <a:ext cx="6134100" cy="596900"/>
          </a:xfrm>
          <a:prstGeom prst="rect">
            <a:avLst/>
          </a:prstGeom>
        </p:spPr>
      </p:pic>
    </p:spTree>
    <p:extLst>
      <p:ext uri="{BB962C8B-B14F-4D97-AF65-F5344CB8AC3E}">
        <p14:creationId xmlns:p14="http://schemas.microsoft.com/office/powerpoint/2010/main" val="4249126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p:txBody>
          <a:bodyPr vert="horz" lIns="91440" tIns="45720" rIns="91440" bIns="45720" rtlCol="0" anchor="ctr">
            <a:normAutofit fontScale="90000"/>
          </a:bodyPr>
          <a:lstStyle/>
          <a:p>
            <a:br>
              <a:rPr lang="fr-FR" sz="2700" b="1" dirty="0"/>
            </a:br>
            <a:br>
              <a:rPr lang="fr-FR" sz="2000" dirty="0"/>
            </a:br>
            <a:r>
              <a:rPr lang="fr-FR" sz="4000" b="1" dirty="0">
                <a:solidFill>
                  <a:schemeClr val="accent1"/>
                </a:solidFill>
              </a:rPr>
              <a:t>Comparaison des finesses en vol plané</a:t>
            </a:r>
            <a:br>
              <a:rPr lang="fr-FR" sz="4000" dirty="0"/>
            </a:br>
            <a:endParaRPr lang="en-US" sz="4000" dirty="0"/>
          </a:p>
        </p:txBody>
      </p:sp>
      <p:sp>
        <p:nvSpPr>
          <p:cNvPr id="10" name="ZoneTexte 9">
            <a:extLst>
              <a:ext uri="{FF2B5EF4-FFF2-40B4-BE49-F238E27FC236}">
                <a16:creationId xmlns:a16="http://schemas.microsoft.com/office/drawing/2014/main" id="{6BB10CB6-8F65-C346-9B16-8B667DFBD2B2}"/>
              </a:ext>
            </a:extLst>
          </p:cNvPr>
          <p:cNvSpPr txBox="1"/>
          <p:nvPr/>
        </p:nvSpPr>
        <p:spPr>
          <a:xfrm>
            <a:off x="1925053" y="794084"/>
            <a:ext cx="184731" cy="369332"/>
          </a:xfrm>
          <a:prstGeom prst="rect">
            <a:avLst/>
          </a:prstGeom>
          <a:noFill/>
        </p:spPr>
        <p:txBody>
          <a:bodyPr wrap="none" rtlCol="0">
            <a:spAutoFit/>
          </a:bodyPr>
          <a:lstStyle/>
          <a:p>
            <a:endParaRPr lang="fr-FR" dirty="0"/>
          </a:p>
        </p:txBody>
      </p:sp>
      <p:pic>
        <p:nvPicPr>
          <p:cNvPr id="13" name="Espace réservé du contenu 12" descr="Une image contenant plane, aéronef, volant, hélicoptère&#10;&#10;Description générée automatiquement">
            <a:extLst>
              <a:ext uri="{FF2B5EF4-FFF2-40B4-BE49-F238E27FC236}">
                <a16:creationId xmlns:a16="http://schemas.microsoft.com/office/drawing/2014/main" id="{4B644C44-00BB-D74E-9C46-ED549841EBB4}"/>
              </a:ext>
            </a:extLst>
          </p:cNvPr>
          <p:cNvPicPr>
            <a:picLocks noGrp="1" noChangeAspect="1"/>
          </p:cNvPicPr>
          <p:nvPr>
            <p:ph idx="1"/>
          </p:nvPr>
        </p:nvPicPr>
        <p:blipFill>
          <a:blip r:embed="rId3"/>
          <a:stretch>
            <a:fillRect/>
          </a:stretch>
        </p:blipFill>
        <p:spPr>
          <a:xfrm>
            <a:off x="743921" y="2921794"/>
            <a:ext cx="10511743" cy="2818606"/>
          </a:xfrm>
        </p:spPr>
      </p:pic>
    </p:spTree>
    <p:extLst>
      <p:ext uri="{BB962C8B-B14F-4D97-AF65-F5344CB8AC3E}">
        <p14:creationId xmlns:p14="http://schemas.microsoft.com/office/powerpoint/2010/main" val="1376939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p:txBody>
          <a:bodyPr vert="horz" lIns="91440" tIns="45720" rIns="91440" bIns="45720" rtlCol="0" anchor="ctr">
            <a:normAutofit fontScale="90000"/>
          </a:bodyPr>
          <a:lstStyle/>
          <a:p>
            <a:br>
              <a:rPr lang="fr-FR" sz="2700" b="1" dirty="0"/>
            </a:br>
            <a:br>
              <a:rPr lang="fr-FR" sz="2000" dirty="0"/>
            </a:br>
            <a:r>
              <a:rPr lang="fr-FR" sz="4000" b="1" dirty="0">
                <a:solidFill>
                  <a:schemeClr val="accent1"/>
                </a:solidFill>
              </a:rPr>
              <a:t>La finesse sol</a:t>
            </a:r>
            <a:br>
              <a:rPr lang="fr-FR" sz="4000" dirty="0"/>
            </a:br>
            <a:endParaRPr lang="en-US" sz="4000" dirty="0"/>
          </a:p>
        </p:txBody>
      </p:sp>
      <p:sp>
        <p:nvSpPr>
          <p:cNvPr id="10" name="ZoneTexte 9">
            <a:extLst>
              <a:ext uri="{FF2B5EF4-FFF2-40B4-BE49-F238E27FC236}">
                <a16:creationId xmlns:a16="http://schemas.microsoft.com/office/drawing/2014/main" id="{6BB10CB6-8F65-C346-9B16-8B667DFBD2B2}"/>
              </a:ext>
            </a:extLst>
          </p:cNvPr>
          <p:cNvSpPr txBox="1"/>
          <p:nvPr/>
        </p:nvSpPr>
        <p:spPr>
          <a:xfrm>
            <a:off x="1925053" y="794084"/>
            <a:ext cx="184731" cy="369332"/>
          </a:xfrm>
          <a:prstGeom prst="rect">
            <a:avLst/>
          </a:prstGeom>
          <a:noFill/>
        </p:spPr>
        <p:txBody>
          <a:bodyPr wrap="none" rtlCol="0">
            <a:spAutoFit/>
          </a:bodyPr>
          <a:lstStyle/>
          <a:p>
            <a:endParaRPr lang="fr-FR" dirty="0"/>
          </a:p>
        </p:txBody>
      </p:sp>
      <p:pic>
        <p:nvPicPr>
          <p:cNvPr id="9" name="Espace réservé du contenu 8" descr="Une image contenant texte, carte&#10;&#10;Description générée automatiquement">
            <a:extLst>
              <a:ext uri="{FF2B5EF4-FFF2-40B4-BE49-F238E27FC236}">
                <a16:creationId xmlns:a16="http://schemas.microsoft.com/office/drawing/2014/main" id="{AFF8B3B3-848A-EC48-9B2C-C715B33A38F8}"/>
              </a:ext>
            </a:extLst>
          </p:cNvPr>
          <p:cNvPicPr>
            <a:picLocks noGrp="1" noChangeAspect="1"/>
          </p:cNvPicPr>
          <p:nvPr>
            <p:ph idx="1"/>
          </p:nvPr>
        </p:nvPicPr>
        <p:blipFill>
          <a:blip r:embed="rId3"/>
          <a:stretch>
            <a:fillRect/>
          </a:stretch>
        </p:blipFill>
        <p:spPr>
          <a:xfrm>
            <a:off x="5183188" y="2211504"/>
            <a:ext cx="6172200" cy="2425466"/>
          </a:xfrm>
        </p:spPr>
      </p:pic>
      <p:sp>
        <p:nvSpPr>
          <p:cNvPr id="12" name="Espace réservé du texte 11">
            <a:extLst>
              <a:ext uri="{FF2B5EF4-FFF2-40B4-BE49-F238E27FC236}">
                <a16:creationId xmlns:a16="http://schemas.microsoft.com/office/drawing/2014/main" id="{C640485A-8C52-3649-80E3-7F6B5763F533}"/>
              </a:ext>
            </a:extLst>
          </p:cNvPr>
          <p:cNvSpPr>
            <a:spLocks noGrp="1"/>
          </p:cNvSpPr>
          <p:nvPr>
            <p:ph type="body" sz="half" idx="2"/>
          </p:nvPr>
        </p:nvSpPr>
        <p:spPr>
          <a:xfrm>
            <a:off x="839788" y="2057400"/>
            <a:ext cx="4138612" cy="4343400"/>
          </a:xfrm>
        </p:spPr>
        <p:txBody>
          <a:bodyPr>
            <a:normAutofit/>
          </a:bodyPr>
          <a:lstStyle/>
          <a:p>
            <a:pPr marL="285750" indent="-285750">
              <a:buFont typeface="Arial" panose="020B0604020202020204" pitchFamily="34" charset="0"/>
              <a:buChar char="•"/>
            </a:pPr>
            <a:r>
              <a:rPr lang="fr-FR" dirty="0"/>
              <a:t>Pour une aile donnée, dont on a tracé la </a:t>
            </a:r>
            <a:r>
              <a:rPr lang="fr-FR" dirty="0">
                <a:solidFill>
                  <a:schemeClr val="accent2"/>
                </a:solidFill>
              </a:rPr>
              <a:t>polaire</a:t>
            </a:r>
            <a:r>
              <a:rPr lang="fr-FR" dirty="0"/>
              <a:t>, il est possible de déterminer la meilleure finesse sol en traçant la tangente à la courbe à partir de l’origine. </a:t>
            </a:r>
            <a:br>
              <a:rPr lang="fr-FR" dirty="0"/>
            </a:br>
            <a:r>
              <a:rPr lang="fr-FR" dirty="0"/>
              <a:t>Cette ligne est la trajectoire. Le point de contact entre la polaire et la trajectoire détermine le régime de vol (vitesse) à adopter.</a:t>
            </a:r>
          </a:p>
          <a:p>
            <a:pPr marL="285750" indent="-285750">
              <a:buFont typeface="Arial" panose="020B0604020202020204" pitchFamily="34" charset="0"/>
              <a:buChar char="•"/>
            </a:pPr>
            <a:r>
              <a:rPr lang="fr-FR" dirty="0"/>
              <a:t>Dans des conditions aérologiques calmes, l’origine de la droite est au point 0. La finesse / sol est identique à la finesse / air. Pour tenir compte de la situation à étudier, il faut déplacer le point d’origine de la droite représentant la trajectoire :</a:t>
            </a:r>
          </a:p>
          <a:p>
            <a:pPr marL="742950" lvl="1" indent="-285750">
              <a:buFont typeface="Arial" panose="020B0604020202020204" pitchFamily="34" charset="0"/>
              <a:buChar char="•"/>
            </a:pPr>
            <a:r>
              <a:rPr lang="fr-FR" dirty="0"/>
              <a:t>Vers la gauche pour un vent arrière</a:t>
            </a:r>
          </a:p>
          <a:p>
            <a:pPr marL="742950" lvl="1" indent="-285750">
              <a:buFont typeface="Arial" panose="020B0604020202020204" pitchFamily="34" charset="0"/>
              <a:buChar char="•"/>
            </a:pPr>
            <a:r>
              <a:rPr lang="fr-FR" dirty="0"/>
              <a:t>Vers la droite pour un vent de face</a:t>
            </a:r>
          </a:p>
          <a:p>
            <a:pPr marL="742950" lvl="1" indent="-285750">
              <a:buFont typeface="Arial" panose="020B0604020202020204" pitchFamily="34" charset="0"/>
              <a:buChar char="•"/>
            </a:pPr>
            <a:r>
              <a:rPr lang="fr-FR" dirty="0"/>
              <a:t>Vers le bas pour une ascendance</a:t>
            </a:r>
          </a:p>
          <a:p>
            <a:pPr marL="742950" lvl="1" indent="-285750">
              <a:buFont typeface="Arial" panose="020B0604020202020204" pitchFamily="34" charset="0"/>
              <a:buChar char="•"/>
            </a:pPr>
            <a:r>
              <a:rPr lang="fr-FR" dirty="0"/>
              <a:t>Vers le haut pour une descendance.</a:t>
            </a:r>
          </a:p>
          <a:p>
            <a:endParaRPr lang="fr-FR" dirty="0"/>
          </a:p>
        </p:txBody>
      </p:sp>
    </p:spTree>
    <p:extLst>
      <p:ext uri="{BB962C8B-B14F-4D97-AF65-F5344CB8AC3E}">
        <p14:creationId xmlns:p14="http://schemas.microsoft.com/office/powerpoint/2010/main" val="48999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838200" y="365125"/>
            <a:ext cx="10515600" cy="1025525"/>
          </a:xfrm>
        </p:spPr>
        <p:txBody>
          <a:bodyPr vert="horz" lIns="91440" tIns="45720" rIns="91440" bIns="45720" rtlCol="0" anchor="ctr">
            <a:normAutofit fontScale="90000"/>
          </a:bodyPr>
          <a:lstStyle/>
          <a:p>
            <a:br>
              <a:rPr lang="fr-FR" sz="2700" b="1" dirty="0"/>
            </a:br>
            <a:br>
              <a:rPr lang="fr-FR" sz="2000" dirty="0"/>
            </a:br>
            <a:r>
              <a:rPr lang="fr-FR" sz="4000" b="1" dirty="0">
                <a:solidFill>
                  <a:schemeClr val="accent1"/>
                </a:solidFill>
              </a:rPr>
              <a:t>Le vol en virage</a:t>
            </a:r>
            <a:br>
              <a:rPr lang="fr-FR" sz="4000" dirty="0"/>
            </a:br>
            <a:endParaRPr lang="en-US" sz="4000" dirty="0"/>
          </a:p>
        </p:txBody>
      </p:sp>
      <p:pic>
        <p:nvPicPr>
          <p:cNvPr id="15" name="Espace réservé du contenu 14">
            <a:extLst>
              <a:ext uri="{FF2B5EF4-FFF2-40B4-BE49-F238E27FC236}">
                <a16:creationId xmlns:a16="http://schemas.microsoft.com/office/drawing/2014/main" id="{177EE686-0B2A-7141-B274-AB2653E657E7}"/>
              </a:ext>
            </a:extLst>
          </p:cNvPr>
          <p:cNvPicPr>
            <a:picLocks noGrp="1" noChangeAspect="1"/>
          </p:cNvPicPr>
          <p:nvPr>
            <p:ph sz="half" idx="1"/>
          </p:nvPr>
        </p:nvPicPr>
        <p:blipFill>
          <a:blip r:embed="rId3"/>
          <a:stretch>
            <a:fillRect/>
          </a:stretch>
        </p:blipFill>
        <p:spPr>
          <a:xfrm>
            <a:off x="791415" y="2119647"/>
            <a:ext cx="5224849" cy="3799890"/>
          </a:xfrm>
          <a:prstGeom prst="rect">
            <a:avLst/>
          </a:prstGeom>
        </p:spPr>
      </p:pic>
      <p:pic>
        <p:nvPicPr>
          <p:cNvPr id="6" name="Espace réservé du contenu 5">
            <a:extLst>
              <a:ext uri="{FF2B5EF4-FFF2-40B4-BE49-F238E27FC236}">
                <a16:creationId xmlns:a16="http://schemas.microsoft.com/office/drawing/2014/main" id="{961B8D46-F7D5-1443-AA19-AE0F92B9FB4D}"/>
              </a:ext>
            </a:extLst>
          </p:cNvPr>
          <p:cNvPicPr>
            <a:picLocks noGrp="1" noChangeAspect="1"/>
          </p:cNvPicPr>
          <p:nvPr>
            <p:ph sz="half" idx="2"/>
          </p:nvPr>
        </p:nvPicPr>
        <p:blipFill>
          <a:blip r:embed="rId4"/>
          <a:stretch>
            <a:fillRect/>
          </a:stretch>
        </p:blipFill>
        <p:spPr>
          <a:xfrm>
            <a:off x="6323936" y="1825625"/>
            <a:ext cx="5629129" cy="4093912"/>
          </a:xfrm>
          <a:prstGeom prst="rect">
            <a:avLst/>
          </a:prstGeom>
        </p:spPr>
      </p:pic>
      <p:sp>
        <p:nvSpPr>
          <p:cNvPr id="10" name="ZoneTexte 9">
            <a:extLst>
              <a:ext uri="{FF2B5EF4-FFF2-40B4-BE49-F238E27FC236}">
                <a16:creationId xmlns:a16="http://schemas.microsoft.com/office/drawing/2014/main" id="{6BB10CB6-8F65-C346-9B16-8B667DFBD2B2}"/>
              </a:ext>
            </a:extLst>
          </p:cNvPr>
          <p:cNvSpPr txBox="1"/>
          <p:nvPr/>
        </p:nvSpPr>
        <p:spPr>
          <a:xfrm>
            <a:off x="1925053" y="794084"/>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3312460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p:txBody>
          <a:bodyPr>
            <a:normAutofit fontScale="90000"/>
          </a:bodyPr>
          <a:lstStyle/>
          <a:p>
            <a:br>
              <a:rPr lang="fr-FR" dirty="0"/>
            </a:br>
            <a:br>
              <a:rPr lang="fr-FR" dirty="0"/>
            </a:br>
            <a:r>
              <a:rPr lang="fr-FR" b="1" dirty="0">
                <a:solidFill>
                  <a:schemeClr val="accent1"/>
                </a:solidFill>
              </a:rPr>
              <a:t>Le virage symétrique</a:t>
            </a:r>
            <a:br>
              <a:rPr lang="fr-FR" dirty="0"/>
            </a:br>
            <a:br>
              <a:rPr lang="fr-FR" dirty="0"/>
            </a:br>
            <a:endParaRPr lang="en-US" dirty="0"/>
          </a:p>
        </p:txBody>
      </p:sp>
      <p:pic>
        <p:nvPicPr>
          <p:cNvPr id="17" name="Espace réservé du contenu 16">
            <a:extLst>
              <a:ext uri="{FF2B5EF4-FFF2-40B4-BE49-F238E27FC236}">
                <a16:creationId xmlns:a16="http://schemas.microsoft.com/office/drawing/2014/main" id="{BCB3B090-03F2-364F-98CF-5A734F31BA35}"/>
              </a:ext>
            </a:extLst>
          </p:cNvPr>
          <p:cNvPicPr>
            <a:picLocks noGrp="1" noChangeAspect="1"/>
          </p:cNvPicPr>
          <p:nvPr>
            <p:ph sz="half" idx="1"/>
          </p:nvPr>
        </p:nvPicPr>
        <p:blipFill>
          <a:blip r:embed="rId3"/>
          <a:stretch>
            <a:fillRect/>
          </a:stretch>
        </p:blipFill>
        <p:spPr>
          <a:xfrm>
            <a:off x="1136650" y="2261394"/>
            <a:ext cx="4584700" cy="3479800"/>
          </a:xfrm>
          <a:prstGeom prst="rect">
            <a:avLst/>
          </a:prstGeom>
        </p:spPr>
      </p:pic>
      <p:sp>
        <p:nvSpPr>
          <p:cNvPr id="10" name="ZoneTexte 9">
            <a:extLst>
              <a:ext uri="{FF2B5EF4-FFF2-40B4-BE49-F238E27FC236}">
                <a16:creationId xmlns:a16="http://schemas.microsoft.com/office/drawing/2014/main" id="{6BB10CB6-8F65-C346-9B16-8B667DFBD2B2}"/>
              </a:ext>
            </a:extLst>
          </p:cNvPr>
          <p:cNvSpPr txBox="1"/>
          <p:nvPr/>
        </p:nvSpPr>
        <p:spPr>
          <a:xfrm>
            <a:off x="1925053" y="794084"/>
            <a:ext cx="184731" cy="369332"/>
          </a:xfrm>
          <a:prstGeom prst="rect">
            <a:avLst/>
          </a:prstGeom>
          <a:noFill/>
        </p:spPr>
        <p:txBody>
          <a:bodyPr wrap="none" rtlCol="0">
            <a:spAutoFit/>
          </a:bodyPr>
          <a:lstStyle/>
          <a:p>
            <a:endParaRPr lang="fr-FR" dirty="0"/>
          </a:p>
        </p:txBody>
      </p:sp>
      <p:pic>
        <p:nvPicPr>
          <p:cNvPr id="2" name="Image 1">
            <a:extLst>
              <a:ext uri="{FF2B5EF4-FFF2-40B4-BE49-F238E27FC236}">
                <a16:creationId xmlns:a16="http://schemas.microsoft.com/office/drawing/2014/main" id="{38E8D664-4A44-2147-AEE4-76E7212F91DF}"/>
              </a:ext>
            </a:extLst>
          </p:cNvPr>
          <p:cNvPicPr>
            <a:picLocks noChangeAspect="1"/>
          </p:cNvPicPr>
          <p:nvPr/>
        </p:nvPicPr>
        <p:blipFill>
          <a:blip r:embed="rId4"/>
          <a:stretch>
            <a:fillRect/>
          </a:stretch>
        </p:blipFill>
        <p:spPr>
          <a:xfrm>
            <a:off x="6883805" y="3244850"/>
            <a:ext cx="444500" cy="368300"/>
          </a:xfrm>
          <a:prstGeom prst="rect">
            <a:avLst/>
          </a:prstGeom>
        </p:spPr>
      </p:pic>
      <p:pic>
        <p:nvPicPr>
          <p:cNvPr id="6" name="Espace réservé du contenu 5" descr="Une image contenant oiseau&#10;&#10;Description générée automatiquement">
            <a:extLst>
              <a:ext uri="{FF2B5EF4-FFF2-40B4-BE49-F238E27FC236}">
                <a16:creationId xmlns:a16="http://schemas.microsoft.com/office/drawing/2014/main" id="{44ECEF76-D6B9-BE4A-8DE3-95AFC4428C43}"/>
              </a:ext>
            </a:extLst>
          </p:cNvPr>
          <p:cNvPicPr>
            <a:picLocks noGrp="1" noChangeAspect="1"/>
          </p:cNvPicPr>
          <p:nvPr>
            <p:ph sz="half" idx="2"/>
          </p:nvPr>
        </p:nvPicPr>
        <p:blipFill>
          <a:blip r:embed="rId5"/>
          <a:stretch>
            <a:fillRect/>
          </a:stretch>
        </p:blipFill>
        <p:spPr>
          <a:xfrm>
            <a:off x="5944495" y="2463800"/>
            <a:ext cx="5876219" cy="3277393"/>
          </a:xfrm>
        </p:spPr>
      </p:pic>
    </p:spTree>
    <p:extLst>
      <p:ext uri="{BB962C8B-B14F-4D97-AF65-F5344CB8AC3E}">
        <p14:creationId xmlns:p14="http://schemas.microsoft.com/office/powerpoint/2010/main" val="1558887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p:txBody>
          <a:bodyPr>
            <a:normAutofit fontScale="90000"/>
          </a:bodyPr>
          <a:lstStyle/>
          <a:p>
            <a:br>
              <a:rPr lang="fr-FR" dirty="0"/>
            </a:br>
            <a:br>
              <a:rPr lang="fr-FR" dirty="0"/>
            </a:br>
            <a:r>
              <a:rPr lang="fr-FR" b="1" dirty="0">
                <a:solidFill>
                  <a:schemeClr val="accent1"/>
                </a:solidFill>
              </a:rPr>
              <a:t>Le virage glissé</a:t>
            </a:r>
            <a:br>
              <a:rPr lang="fr-FR" dirty="0"/>
            </a:br>
            <a:br>
              <a:rPr lang="fr-FR" dirty="0"/>
            </a:br>
            <a:endParaRPr lang="en-US" dirty="0"/>
          </a:p>
        </p:txBody>
      </p:sp>
      <p:pic>
        <p:nvPicPr>
          <p:cNvPr id="4" name="Espace réservé du contenu 3">
            <a:extLst>
              <a:ext uri="{FF2B5EF4-FFF2-40B4-BE49-F238E27FC236}">
                <a16:creationId xmlns:a16="http://schemas.microsoft.com/office/drawing/2014/main" id="{2778EEC4-609B-6F4E-B3FF-B339897BE512}"/>
              </a:ext>
            </a:extLst>
          </p:cNvPr>
          <p:cNvPicPr>
            <a:picLocks noGrp="1" noChangeAspect="1"/>
          </p:cNvPicPr>
          <p:nvPr>
            <p:ph sz="half" idx="1"/>
          </p:nvPr>
        </p:nvPicPr>
        <p:blipFill>
          <a:blip r:embed="rId3"/>
          <a:stretch>
            <a:fillRect/>
          </a:stretch>
        </p:blipFill>
        <p:spPr>
          <a:xfrm>
            <a:off x="317385" y="2080027"/>
            <a:ext cx="5372215" cy="3983889"/>
          </a:xfrm>
          <a:prstGeom prst="rect">
            <a:avLst/>
          </a:prstGeom>
        </p:spPr>
      </p:pic>
      <p:sp>
        <p:nvSpPr>
          <p:cNvPr id="5" name="Espace réservé du contenu 4">
            <a:extLst>
              <a:ext uri="{FF2B5EF4-FFF2-40B4-BE49-F238E27FC236}">
                <a16:creationId xmlns:a16="http://schemas.microsoft.com/office/drawing/2014/main" id="{9FDDC908-CD4A-4747-B828-65C25954A343}"/>
              </a:ext>
            </a:extLst>
          </p:cNvPr>
          <p:cNvSpPr>
            <a:spLocks noGrp="1"/>
          </p:cNvSpPr>
          <p:nvPr>
            <p:ph sz="half" idx="2"/>
          </p:nvPr>
        </p:nvSpPr>
        <p:spPr/>
        <p:txBody>
          <a:bodyPr>
            <a:normAutofit/>
          </a:bodyPr>
          <a:lstStyle/>
          <a:p>
            <a:r>
              <a:rPr lang="fr-FR" b="1" dirty="0"/>
              <a:t>Remèdes:</a:t>
            </a:r>
            <a:br>
              <a:rPr lang="fr-FR" b="1" dirty="0"/>
            </a:br>
            <a:br>
              <a:rPr lang="fr-FR" dirty="0"/>
            </a:br>
            <a:r>
              <a:rPr lang="fr-FR" dirty="0"/>
              <a:t>- Soit augmenter la composante latérale en augmentant </a:t>
            </a:r>
            <a:r>
              <a:rPr lang="fr-FR" b="1" dirty="0"/>
              <a:t>V</a:t>
            </a:r>
            <a:br>
              <a:rPr lang="fr-FR" b="1" dirty="0"/>
            </a:br>
            <a:br>
              <a:rPr lang="fr-FR" dirty="0"/>
            </a:br>
            <a:r>
              <a:rPr lang="fr-FR" dirty="0"/>
              <a:t>- Soit diminuer </a:t>
            </a:r>
            <a:r>
              <a:rPr lang="fr-FR" b="1" dirty="0"/>
              <a:t>R </a:t>
            </a:r>
            <a:r>
              <a:rPr lang="fr-FR" dirty="0"/>
              <a:t>(action sur le palonnier du coté de la bille)</a:t>
            </a:r>
            <a:br>
              <a:rPr lang="fr-FR" dirty="0"/>
            </a:br>
            <a:br>
              <a:rPr lang="fr-FR" dirty="0"/>
            </a:br>
            <a:r>
              <a:rPr lang="fr-FR" dirty="0"/>
              <a:t>- Soit diminuer l'inclinaison jusqu'à ce que la bille revienne au centre</a:t>
            </a:r>
          </a:p>
        </p:txBody>
      </p:sp>
      <p:sp>
        <p:nvSpPr>
          <p:cNvPr id="10" name="ZoneTexte 9">
            <a:extLst>
              <a:ext uri="{FF2B5EF4-FFF2-40B4-BE49-F238E27FC236}">
                <a16:creationId xmlns:a16="http://schemas.microsoft.com/office/drawing/2014/main" id="{6BB10CB6-8F65-C346-9B16-8B667DFBD2B2}"/>
              </a:ext>
            </a:extLst>
          </p:cNvPr>
          <p:cNvSpPr txBox="1"/>
          <p:nvPr/>
        </p:nvSpPr>
        <p:spPr>
          <a:xfrm>
            <a:off x="1925053" y="794084"/>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2192166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p:txBody>
          <a:bodyPr>
            <a:normAutofit fontScale="90000"/>
          </a:bodyPr>
          <a:lstStyle/>
          <a:p>
            <a:br>
              <a:rPr lang="fr-FR" dirty="0"/>
            </a:br>
            <a:br>
              <a:rPr lang="fr-FR" dirty="0"/>
            </a:br>
            <a:r>
              <a:rPr lang="fr-FR" b="1" dirty="0">
                <a:solidFill>
                  <a:schemeClr val="accent1"/>
                </a:solidFill>
              </a:rPr>
              <a:t>Le virage dérapé</a:t>
            </a:r>
            <a:br>
              <a:rPr lang="fr-FR" dirty="0"/>
            </a:br>
            <a:br>
              <a:rPr lang="fr-FR" dirty="0"/>
            </a:br>
            <a:endParaRPr lang="en-US" dirty="0"/>
          </a:p>
        </p:txBody>
      </p:sp>
      <p:pic>
        <p:nvPicPr>
          <p:cNvPr id="5" name="Espace réservé du contenu 4">
            <a:extLst>
              <a:ext uri="{FF2B5EF4-FFF2-40B4-BE49-F238E27FC236}">
                <a16:creationId xmlns:a16="http://schemas.microsoft.com/office/drawing/2014/main" id="{4F7C182F-847F-1F48-A158-54AA92FDA3CD}"/>
              </a:ext>
            </a:extLst>
          </p:cNvPr>
          <p:cNvPicPr>
            <a:picLocks noGrp="1" noChangeAspect="1"/>
          </p:cNvPicPr>
          <p:nvPr>
            <p:ph sz="half" idx="1"/>
          </p:nvPr>
        </p:nvPicPr>
        <p:blipFill>
          <a:blip r:embed="rId3"/>
          <a:stretch>
            <a:fillRect/>
          </a:stretch>
        </p:blipFill>
        <p:spPr>
          <a:xfrm>
            <a:off x="1155700" y="2369344"/>
            <a:ext cx="4546600" cy="3263900"/>
          </a:xfrm>
          <a:prstGeom prst="rect">
            <a:avLst/>
          </a:prstGeom>
        </p:spPr>
      </p:pic>
      <p:sp>
        <p:nvSpPr>
          <p:cNvPr id="6" name="Espace réservé du contenu 5">
            <a:extLst>
              <a:ext uri="{FF2B5EF4-FFF2-40B4-BE49-F238E27FC236}">
                <a16:creationId xmlns:a16="http://schemas.microsoft.com/office/drawing/2014/main" id="{604F4A8E-11B5-BF4B-B07C-88D940C28897}"/>
              </a:ext>
            </a:extLst>
          </p:cNvPr>
          <p:cNvSpPr>
            <a:spLocks noGrp="1"/>
          </p:cNvSpPr>
          <p:nvPr>
            <p:ph sz="half" idx="2"/>
          </p:nvPr>
        </p:nvSpPr>
        <p:spPr/>
        <p:txBody>
          <a:bodyPr>
            <a:normAutofit/>
          </a:bodyPr>
          <a:lstStyle/>
          <a:p>
            <a:r>
              <a:rPr lang="fr-FR" b="1" dirty="0"/>
              <a:t>Remèdes:</a:t>
            </a:r>
            <a:br>
              <a:rPr lang="fr-FR" b="1" dirty="0"/>
            </a:br>
            <a:br>
              <a:rPr lang="fr-FR" dirty="0"/>
            </a:br>
            <a:r>
              <a:rPr lang="fr-FR" dirty="0"/>
              <a:t>- Soit diminuer la composante latérale en diminuant </a:t>
            </a:r>
            <a:r>
              <a:rPr lang="fr-FR" b="1" dirty="0"/>
              <a:t>V</a:t>
            </a:r>
            <a:br>
              <a:rPr lang="fr-FR" b="1" dirty="0"/>
            </a:br>
            <a:br>
              <a:rPr lang="fr-FR" dirty="0"/>
            </a:br>
            <a:r>
              <a:rPr lang="fr-FR" dirty="0"/>
              <a:t>- Soit augmenter</a:t>
            </a:r>
            <a:r>
              <a:rPr lang="fr-FR" b="1" dirty="0"/>
              <a:t> R</a:t>
            </a:r>
            <a:r>
              <a:rPr lang="fr-FR" dirty="0"/>
              <a:t> (action sur le palonnier du coté de la bille)</a:t>
            </a:r>
            <a:br>
              <a:rPr lang="fr-FR" dirty="0"/>
            </a:br>
            <a:br>
              <a:rPr lang="fr-FR" dirty="0"/>
            </a:br>
            <a:r>
              <a:rPr lang="fr-FR" dirty="0"/>
              <a:t>- Soit augmenter l'inclinaison jusqu'à ce que la bille revienne au centre.</a:t>
            </a:r>
          </a:p>
          <a:p>
            <a:endParaRPr lang="fr-FR" dirty="0"/>
          </a:p>
        </p:txBody>
      </p:sp>
      <p:sp>
        <p:nvSpPr>
          <p:cNvPr id="10" name="ZoneTexte 9">
            <a:extLst>
              <a:ext uri="{FF2B5EF4-FFF2-40B4-BE49-F238E27FC236}">
                <a16:creationId xmlns:a16="http://schemas.microsoft.com/office/drawing/2014/main" id="{6BB10CB6-8F65-C346-9B16-8B667DFBD2B2}"/>
              </a:ext>
            </a:extLst>
          </p:cNvPr>
          <p:cNvSpPr txBox="1"/>
          <p:nvPr/>
        </p:nvSpPr>
        <p:spPr>
          <a:xfrm>
            <a:off x="1925053" y="794084"/>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3734609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13291F-CFB9-7741-A453-10B9508FDB91}"/>
              </a:ext>
            </a:extLst>
          </p:cNvPr>
          <p:cNvSpPr>
            <a:spLocks noGrp="1"/>
          </p:cNvSpPr>
          <p:nvPr>
            <p:ph type="title"/>
          </p:nvPr>
        </p:nvSpPr>
        <p:spPr/>
        <p:txBody>
          <a:bodyPr/>
          <a:lstStyle/>
          <a:p>
            <a:r>
              <a:rPr lang="fr-FR" dirty="0"/>
              <a:t>AGENDA prévisionnel</a:t>
            </a:r>
          </a:p>
        </p:txBody>
      </p:sp>
      <p:sp>
        <p:nvSpPr>
          <p:cNvPr id="3" name="Espace réservé du contenu 2">
            <a:extLst>
              <a:ext uri="{FF2B5EF4-FFF2-40B4-BE49-F238E27FC236}">
                <a16:creationId xmlns:a16="http://schemas.microsoft.com/office/drawing/2014/main" id="{BB05E3FD-B093-1D42-9FCD-72E212156B7A}"/>
              </a:ext>
            </a:extLst>
          </p:cNvPr>
          <p:cNvSpPr>
            <a:spLocks noGrp="1"/>
          </p:cNvSpPr>
          <p:nvPr>
            <p:ph idx="1"/>
          </p:nvPr>
        </p:nvSpPr>
        <p:spPr/>
        <p:txBody>
          <a:bodyPr>
            <a:normAutofit/>
          </a:bodyPr>
          <a:lstStyle/>
          <a:p>
            <a:r>
              <a:rPr lang="fr-FR" dirty="0"/>
              <a:t>Espaces Aériens		=&gt; 		04-05 Décembre </a:t>
            </a:r>
          </a:p>
          <a:p>
            <a:r>
              <a:rPr lang="fr-FR" dirty="0"/>
              <a:t>Règlementation		=&gt;		11-12 Décembre </a:t>
            </a:r>
          </a:p>
          <a:p>
            <a:r>
              <a:rPr lang="fr-FR" dirty="0"/>
              <a:t>Météorologie		=&gt;		18-19 Décembre</a:t>
            </a:r>
          </a:p>
          <a:p>
            <a:r>
              <a:rPr lang="fr-FR" dirty="0"/>
              <a:t>Aérodynamique		=&gt;		08-09 Janvier</a:t>
            </a:r>
          </a:p>
          <a:p>
            <a:r>
              <a:rPr lang="fr-FR" dirty="0"/>
              <a:t>Altimétrie			=&gt;		22-30 Janvier</a:t>
            </a:r>
          </a:p>
          <a:p>
            <a:r>
              <a:rPr lang="fr-FR" dirty="0"/>
              <a:t>Navigation			=&gt;		05-06 Mars</a:t>
            </a:r>
          </a:p>
          <a:p>
            <a:r>
              <a:rPr lang="fr-FR" dirty="0"/>
              <a:t>Forum Sécurité		=&gt;		26-27 Mars (en commun)</a:t>
            </a:r>
          </a:p>
        </p:txBody>
      </p:sp>
    </p:spTree>
    <p:extLst>
      <p:ext uri="{BB962C8B-B14F-4D97-AF65-F5344CB8AC3E}">
        <p14:creationId xmlns:p14="http://schemas.microsoft.com/office/powerpoint/2010/main" val="3727861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p:txBody>
          <a:bodyPr vert="horz" lIns="91440" tIns="45720" rIns="91440" bIns="45720" rtlCol="0" anchor="ctr">
            <a:normAutofit/>
          </a:bodyPr>
          <a:lstStyle/>
          <a:p>
            <a:r>
              <a:rPr lang="en-US" b="1" dirty="0">
                <a:solidFill>
                  <a:schemeClr val="accent1"/>
                </a:solidFill>
              </a:rPr>
              <a:t>Comment ca vole</a:t>
            </a:r>
          </a:p>
        </p:txBody>
      </p:sp>
      <p:pic>
        <p:nvPicPr>
          <p:cNvPr id="7" name="Espace réservé du contenu 6">
            <a:extLst>
              <a:ext uri="{FF2B5EF4-FFF2-40B4-BE49-F238E27FC236}">
                <a16:creationId xmlns:a16="http://schemas.microsoft.com/office/drawing/2014/main" id="{6ABA9E1D-5342-9241-8931-7F2B64C4107F}"/>
              </a:ext>
            </a:extLst>
          </p:cNvPr>
          <p:cNvPicPr>
            <a:picLocks noGrp="1" noChangeAspect="1"/>
          </p:cNvPicPr>
          <p:nvPr>
            <p:ph idx="1"/>
          </p:nvPr>
        </p:nvPicPr>
        <p:blipFill>
          <a:blip r:embed="rId3"/>
          <a:stretch>
            <a:fillRect/>
          </a:stretch>
        </p:blipFill>
        <p:spPr>
          <a:xfrm rot="355892">
            <a:off x="3759200" y="3759994"/>
            <a:ext cx="4706526" cy="486000"/>
          </a:xfrm>
          <a:prstGeom prst="rect">
            <a:avLst/>
          </a:prstGeom>
        </p:spPr>
      </p:pic>
      <p:pic>
        <p:nvPicPr>
          <p:cNvPr id="9" name="Image 8">
            <a:extLst>
              <a:ext uri="{FF2B5EF4-FFF2-40B4-BE49-F238E27FC236}">
                <a16:creationId xmlns:a16="http://schemas.microsoft.com/office/drawing/2014/main" id="{87332F6C-6A10-AA4A-931F-4E1B11BE68A2}"/>
              </a:ext>
            </a:extLst>
          </p:cNvPr>
          <p:cNvPicPr>
            <a:picLocks noChangeAspect="1"/>
          </p:cNvPicPr>
          <p:nvPr/>
        </p:nvPicPr>
        <p:blipFill>
          <a:blip r:embed="rId4"/>
          <a:stretch>
            <a:fillRect/>
          </a:stretch>
        </p:blipFill>
        <p:spPr>
          <a:xfrm rot="18613691">
            <a:off x="7772400" y="2306637"/>
            <a:ext cx="660400" cy="482600"/>
          </a:xfrm>
          <a:prstGeom prst="rect">
            <a:avLst/>
          </a:prstGeom>
        </p:spPr>
      </p:pic>
      <p:pic>
        <p:nvPicPr>
          <p:cNvPr id="10" name="Image 9">
            <a:extLst>
              <a:ext uri="{FF2B5EF4-FFF2-40B4-BE49-F238E27FC236}">
                <a16:creationId xmlns:a16="http://schemas.microsoft.com/office/drawing/2014/main" id="{8DE9636A-F623-EE4F-B6A8-5E7C9B05D490}"/>
              </a:ext>
            </a:extLst>
          </p:cNvPr>
          <p:cNvPicPr>
            <a:picLocks noChangeAspect="1"/>
          </p:cNvPicPr>
          <p:nvPr/>
        </p:nvPicPr>
        <p:blipFill>
          <a:blip r:embed="rId5"/>
          <a:stretch>
            <a:fillRect/>
          </a:stretch>
        </p:blipFill>
        <p:spPr>
          <a:xfrm rot="1568395">
            <a:off x="838200" y="2789237"/>
            <a:ext cx="2095500" cy="406400"/>
          </a:xfrm>
          <a:prstGeom prst="rect">
            <a:avLst/>
          </a:prstGeom>
        </p:spPr>
      </p:pic>
      <p:pic>
        <p:nvPicPr>
          <p:cNvPr id="11" name="Image 10">
            <a:extLst>
              <a:ext uri="{FF2B5EF4-FFF2-40B4-BE49-F238E27FC236}">
                <a16:creationId xmlns:a16="http://schemas.microsoft.com/office/drawing/2014/main" id="{91FFB1C1-1C3B-724D-BA5D-7E2A2A701C2B}"/>
              </a:ext>
            </a:extLst>
          </p:cNvPr>
          <p:cNvPicPr>
            <a:picLocks noChangeAspect="1"/>
          </p:cNvPicPr>
          <p:nvPr/>
        </p:nvPicPr>
        <p:blipFill>
          <a:blip r:embed="rId6"/>
          <a:stretch>
            <a:fillRect/>
          </a:stretch>
        </p:blipFill>
        <p:spPr>
          <a:xfrm rot="19489369">
            <a:off x="3448050" y="2472405"/>
            <a:ext cx="1270000" cy="508000"/>
          </a:xfrm>
          <a:prstGeom prst="rect">
            <a:avLst/>
          </a:prstGeom>
        </p:spPr>
      </p:pic>
      <p:pic>
        <p:nvPicPr>
          <p:cNvPr id="12" name="Image 11">
            <a:extLst>
              <a:ext uri="{FF2B5EF4-FFF2-40B4-BE49-F238E27FC236}">
                <a16:creationId xmlns:a16="http://schemas.microsoft.com/office/drawing/2014/main" id="{F771B70C-51CD-684F-B483-F92EE3A02511}"/>
              </a:ext>
            </a:extLst>
          </p:cNvPr>
          <p:cNvPicPr>
            <a:picLocks noChangeAspect="1"/>
          </p:cNvPicPr>
          <p:nvPr/>
        </p:nvPicPr>
        <p:blipFill>
          <a:blip r:embed="rId7"/>
          <a:stretch>
            <a:fillRect/>
          </a:stretch>
        </p:blipFill>
        <p:spPr>
          <a:xfrm rot="2585825">
            <a:off x="846221" y="4963361"/>
            <a:ext cx="1257300" cy="444500"/>
          </a:xfrm>
          <a:prstGeom prst="rect">
            <a:avLst/>
          </a:prstGeom>
        </p:spPr>
      </p:pic>
      <p:sp>
        <p:nvSpPr>
          <p:cNvPr id="13" name="Rectangle 12">
            <a:extLst>
              <a:ext uri="{FF2B5EF4-FFF2-40B4-BE49-F238E27FC236}">
                <a16:creationId xmlns:a16="http://schemas.microsoft.com/office/drawing/2014/main" id="{F8581122-40E0-F446-BE1C-ACF77DFA5464}"/>
              </a:ext>
            </a:extLst>
          </p:cNvPr>
          <p:cNvSpPr/>
          <p:nvPr/>
        </p:nvSpPr>
        <p:spPr>
          <a:xfrm rot="1479590">
            <a:off x="6900989" y="5081004"/>
            <a:ext cx="2403222" cy="369332"/>
          </a:xfrm>
          <a:prstGeom prst="rect">
            <a:avLst/>
          </a:prstGeom>
        </p:spPr>
        <p:txBody>
          <a:bodyPr wrap="none">
            <a:spAutoFit/>
          </a:bodyPr>
          <a:lstStyle/>
          <a:p>
            <a:r>
              <a:rPr lang="fr-FR" b="1" i="1" dirty="0" err="1">
                <a:solidFill>
                  <a:srgbClr val="8E5434"/>
                </a:solidFill>
                <a:latin typeface="arial" panose="020B0604020202020204" pitchFamily="34" charset="0"/>
              </a:rPr>
              <a:t>Rx</a:t>
            </a:r>
            <a:r>
              <a:rPr lang="fr-FR" b="1" i="1" dirty="0">
                <a:solidFill>
                  <a:srgbClr val="8E5434"/>
                </a:solidFill>
                <a:latin typeface="arial" panose="020B0604020202020204" pitchFamily="34" charset="0"/>
              </a:rPr>
              <a:t> = 1/2 </a:t>
            </a:r>
            <a:r>
              <a:rPr lang="el-GR" b="1" i="1" dirty="0">
                <a:solidFill>
                  <a:srgbClr val="8E5434"/>
                </a:solidFill>
                <a:latin typeface="arial" panose="020B0604020202020204" pitchFamily="34" charset="0"/>
              </a:rPr>
              <a:t>ρ </a:t>
            </a:r>
            <a:r>
              <a:rPr lang="fr-FR" b="1" i="1" dirty="0">
                <a:solidFill>
                  <a:srgbClr val="8E5434"/>
                </a:solidFill>
                <a:latin typeface="arial" panose="020B0604020202020204" pitchFamily="34" charset="0"/>
              </a:rPr>
              <a:t>V</a:t>
            </a:r>
            <a:r>
              <a:rPr lang="fr-FR" b="1" i="1" baseline="30000" dirty="0">
                <a:solidFill>
                  <a:srgbClr val="8E5434"/>
                </a:solidFill>
                <a:latin typeface="arial" panose="020B0604020202020204" pitchFamily="34" charset="0"/>
              </a:rPr>
              <a:t>2</a:t>
            </a:r>
            <a:r>
              <a:rPr lang="fr-FR" i="1" dirty="0">
                <a:solidFill>
                  <a:srgbClr val="000000"/>
                </a:solidFill>
                <a:latin typeface="arial" panose="020B0604020202020204" pitchFamily="34" charset="0"/>
              </a:rPr>
              <a:t> </a:t>
            </a:r>
            <a:r>
              <a:rPr lang="fr-FR" b="1" i="1" dirty="0">
                <a:solidFill>
                  <a:srgbClr val="8E5434"/>
                </a:solidFill>
                <a:latin typeface="arial" panose="020B0604020202020204" pitchFamily="34" charset="0"/>
              </a:rPr>
              <a:t>. S . Cx</a:t>
            </a:r>
            <a:endParaRPr lang="fr-FR" dirty="0"/>
          </a:p>
        </p:txBody>
      </p:sp>
      <p:pic>
        <p:nvPicPr>
          <p:cNvPr id="15" name="Image 14">
            <a:extLst>
              <a:ext uri="{FF2B5EF4-FFF2-40B4-BE49-F238E27FC236}">
                <a16:creationId xmlns:a16="http://schemas.microsoft.com/office/drawing/2014/main" id="{4602FD83-432A-4A41-B792-87AE1E3EB6F0}"/>
              </a:ext>
            </a:extLst>
          </p:cNvPr>
          <p:cNvPicPr>
            <a:picLocks noChangeAspect="1"/>
          </p:cNvPicPr>
          <p:nvPr/>
        </p:nvPicPr>
        <p:blipFill>
          <a:blip r:embed="rId8"/>
          <a:stretch>
            <a:fillRect/>
          </a:stretch>
        </p:blipFill>
        <p:spPr>
          <a:xfrm rot="21045290">
            <a:off x="1451229" y="3710894"/>
            <a:ext cx="1295400" cy="584200"/>
          </a:xfrm>
          <a:prstGeom prst="rect">
            <a:avLst/>
          </a:prstGeom>
        </p:spPr>
      </p:pic>
      <p:pic>
        <p:nvPicPr>
          <p:cNvPr id="17" name="Image 16">
            <a:extLst>
              <a:ext uri="{FF2B5EF4-FFF2-40B4-BE49-F238E27FC236}">
                <a16:creationId xmlns:a16="http://schemas.microsoft.com/office/drawing/2014/main" id="{EBF8C1F1-5D4B-2646-80E6-B0529FB0E717}"/>
              </a:ext>
            </a:extLst>
          </p:cNvPr>
          <p:cNvPicPr>
            <a:picLocks noChangeAspect="1"/>
          </p:cNvPicPr>
          <p:nvPr/>
        </p:nvPicPr>
        <p:blipFill>
          <a:blip r:embed="rId9"/>
          <a:stretch>
            <a:fillRect/>
          </a:stretch>
        </p:blipFill>
        <p:spPr>
          <a:xfrm rot="17595191">
            <a:off x="3639305" y="4975393"/>
            <a:ext cx="1282700" cy="622300"/>
          </a:xfrm>
          <a:prstGeom prst="rect">
            <a:avLst/>
          </a:prstGeom>
        </p:spPr>
      </p:pic>
      <p:pic>
        <p:nvPicPr>
          <p:cNvPr id="18" name="Image 17">
            <a:extLst>
              <a:ext uri="{FF2B5EF4-FFF2-40B4-BE49-F238E27FC236}">
                <a16:creationId xmlns:a16="http://schemas.microsoft.com/office/drawing/2014/main" id="{BACD3622-C34B-E841-BB93-BCF8EDFC0BB5}"/>
              </a:ext>
            </a:extLst>
          </p:cNvPr>
          <p:cNvPicPr>
            <a:picLocks noChangeAspect="1"/>
          </p:cNvPicPr>
          <p:nvPr/>
        </p:nvPicPr>
        <p:blipFill>
          <a:blip r:embed="rId10"/>
          <a:stretch>
            <a:fillRect/>
          </a:stretch>
        </p:blipFill>
        <p:spPr>
          <a:xfrm rot="394904">
            <a:off x="7508708" y="3040333"/>
            <a:ext cx="3238500" cy="444500"/>
          </a:xfrm>
          <a:prstGeom prst="rect">
            <a:avLst/>
          </a:prstGeom>
        </p:spPr>
      </p:pic>
      <p:pic>
        <p:nvPicPr>
          <p:cNvPr id="19" name="Image 18">
            <a:extLst>
              <a:ext uri="{FF2B5EF4-FFF2-40B4-BE49-F238E27FC236}">
                <a16:creationId xmlns:a16="http://schemas.microsoft.com/office/drawing/2014/main" id="{7D1BDE54-5A72-3546-9841-8093F97A75DF}"/>
              </a:ext>
            </a:extLst>
          </p:cNvPr>
          <p:cNvPicPr>
            <a:picLocks noChangeAspect="1"/>
          </p:cNvPicPr>
          <p:nvPr/>
        </p:nvPicPr>
        <p:blipFill>
          <a:blip r:embed="rId11"/>
          <a:stretch>
            <a:fillRect/>
          </a:stretch>
        </p:blipFill>
        <p:spPr>
          <a:xfrm rot="1744251">
            <a:off x="5102813" y="1965849"/>
            <a:ext cx="2019300" cy="406400"/>
          </a:xfrm>
          <a:prstGeom prst="rect">
            <a:avLst/>
          </a:prstGeom>
        </p:spPr>
      </p:pic>
      <p:pic>
        <p:nvPicPr>
          <p:cNvPr id="20" name="Image 19">
            <a:extLst>
              <a:ext uri="{FF2B5EF4-FFF2-40B4-BE49-F238E27FC236}">
                <a16:creationId xmlns:a16="http://schemas.microsoft.com/office/drawing/2014/main" id="{A2F056FD-ACA0-6A4D-AAF1-3D453E5D6115}"/>
              </a:ext>
            </a:extLst>
          </p:cNvPr>
          <p:cNvPicPr>
            <a:picLocks noChangeAspect="1"/>
          </p:cNvPicPr>
          <p:nvPr/>
        </p:nvPicPr>
        <p:blipFill>
          <a:blip r:embed="rId12"/>
          <a:stretch>
            <a:fillRect/>
          </a:stretch>
        </p:blipFill>
        <p:spPr>
          <a:xfrm rot="19950802">
            <a:off x="9127958" y="4370158"/>
            <a:ext cx="2082800" cy="406400"/>
          </a:xfrm>
          <a:prstGeom prst="rect">
            <a:avLst/>
          </a:prstGeom>
        </p:spPr>
      </p:pic>
      <p:pic>
        <p:nvPicPr>
          <p:cNvPr id="21" name="Image 20">
            <a:extLst>
              <a:ext uri="{FF2B5EF4-FFF2-40B4-BE49-F238E27FC236}">
                <a16:creationId xmlns:a16="http://schemas.microsoft.com/office/drawing/2014/main" id="{E6B3B7C0-B04E-2F4D-9E72-F4253D4B6ECD}"/>
              </a:ext>
            </a:extLst>
          </p:cNvPr>
          <p:cNvPicPr>
            <a:picLocks noChangeAspect="1"/>
          </p:cNvPicPr>
          <p:nvPr/>
        </p:nvPicPr>
        <p:blipFill>
          <a:blip r:embed="rId13"/>
          <a:stretch>
            <a:fillRect/>
          </a:stretch>
        </p:blipFill>
        <p:spPr>
          <a:xfrm rot="18951936">
            <a:off x="2203203" y="5450336"/>
            <a:ext cx="1155700" cy="482600"/>
          </a:xfrm>
          <a:prstGeom prst="rect">
            <a:avLst/>
          </a:prstGeom>
        </p:spPr>
      </p:pic>
      <p:pic>
        <p:nvPicPr>
          <p:cNvPr id="22" name="Image 21">
            <a:extLst>
              <a:ext uri="{FF2B5EF4-FFF2-40B4-BE49-F238E27FC236}">
                <a16:creationId xmlns:a16="http://schemas.microsoft.com/office/drawing/2014/main" id="{005C100B-B8A7-534E-9DFD-9DA705BF4298}"/>
              </a:ext>
            </a:extLst>
          </p:cNvPr>
          <p:cNvPicPr>
            <a:picLocks noChangeAspect="1"/>
          </p:cNvPicPr>
          <p:nvPr/>
        </p:nvPicPr>
        <p:blipFill>
          <a:blip r:embed="rId14"/>
          <a:stretch>
            <a:fillRect/>
          </a:stretch>
        </p:blipFill>
        <p:spPr>
          <a:xfrm rot="796940">
            <a:off x="5272468" y="4662572"/>
            <a:ext cx="1460500" cy="406400"/>
          </a:xfrm>
          <a:prstGeom prst="rect">
            <a:avLst/>
          </a:prstGeom>
        </p:spPr>
      </p:pic>
      <p:pic>
        <p:nvPicPr>
          <p:cNvPr id="23" name="Image 22">
            <a:extLst>
              <a:ext uri="{FF2B5EF4-FFF2-40B4-BE49-F238E27FC236}">
                <a16:creationId xmlns:a16="http://schemas.microsoft.com/office/drawing/2014/main" id="{85933B1F-F524-2E46-8367-7512997720EF}"/>
              </a:ext>
            </a:extLst>
          </p:cNvPr>
          <p:cNvPicPr>
            <a:picLocks noChangeAspect="1"/>
          </p:cNvPicPr>
          <p:nvPr/>
        </p:nvPicPr>
        <p:blipFill>
          <a:blip r:embed="rId15"/>
          <a:stretch>
            <a:fillRect/>
          </a:stretch>
        </p:blipFill>
        <p:spPr>
          <a:xfrm rot="2843627">
            <a:off x="8912392" y="1930150"/>
            <a:ext cx="2019300" cy="406400"/>
          </a:xfrm>
          <a:prstGeom prst="rect">
            <a:avLst/>
          </a:prstGeom>
        </p:spPr>
      </p:pic>
      <p:pic>
        <p:nvPicPr>
          <p:cNvPr id="24" name="Image 23">
            <a:extLst>
              <a:ext uri="{FF2B5EF4-FFF2-40B4-BE49-F238E27FC236}">
                <a16:creationId xmlns:a16="http://schemas.microsoft.com/office/drawing/2014/main" id="{A5356F65-BD56-2B47-B1D7-D307C00898AF}"/>
              </a:ext>
            </a:extLst>
          </p:cNvPr>
          <p:cNvPicPr>
            <a:picLocks noChangeAspect="1"/>
          </p:cNvPicPr>
          <p:nvPr/>
        </p:nvPicPr>
        <p:blipFill>
          <a:blip r:embed="rId14"/>
          <a:stretch>
            <a:fillRect/>
          </a:stretch>
        </p:blipFill>
        <p:spPr>
          <a:xfrm rot="19060639">
            <a:off x="9191792" y="5596843"/>
            <a:ext cx="1460500" cy="406400"/>
          </a:xfrm>
          <a:prstGeom prst="rect">
            <a:avLst/>
          </a:prstGeom>
        </p:spPr>
      </p:pic>
      <p:pic>
        <p:nvPicPr>
          <p:cNvPr id="25" name="Image 24">
            <a:extLst>
              <a:ext uri="{FF2B5EF4-FFF2-40B4-BE49-F238E27FC236}">
                <a16:creationId xmlns:a16="http://schemas.microsoft.com/office/drawing/2014/main" id="{10E980A7-669B-894F-BF20-AACC2411FD61}"/>
              </a:ext>
            </a:extLst>
          </p:cNvPr>
          <p:cNvPicPr>
            <a:picLocks noChangeAspect="1"/>
          </p:cNvPicPr>
          <p:nvPr/>
        </p:nvPicPr>
        <p:blipFill>
          <a:blip r:embed="rId11"/>
          <a:stretch>
            <a:fillRect/>
          </a:stretch>
        </p:blipFill>
        <p:spPr>
          <a:xfrm rot="18981067">
            <a:off x="5272468" y="5754782"/>
            <a:ext cx="2019300" cy="406400"/>
          </a:xfrm>
          <a:prstGeom prst="rect">
            <a:avLst/>
          </a:prstGeom>
        </p:spPr>
      </p:pic>
      <p:sp>
        <p:nvSpPr>
          <p:cNvPr id="26" name="Rectangle 25">
            <a:extLst>
              <a:ext uri="{FF2B5EF4-FFF2-40B4-BE49-F238E27FC236}">
                <a16:creationId xmlns:a16="http://schemas.microsoft.com/office/drawing/2014/main" id="{BE631092-8E71-1941-84B6-120F223BA982}"/>
              </a:ext>
            </a:extLst>
          </p:cNvPr>
          <p:cNvSpPr/>
          <p:nvPr/>
        </p:nvSpPr>
        <p:spPr>
          <a:xfrm rot="19807866">
            <a:off x="5175602" y="2735144"/>
            <a:ext cx="1370888" cy="369332"/>
          </a:xfrm>
          <a:prstGeom prst="rect">
            <a:avLst/>
          </a:prstGeom>
        </p:spPr>
        <p:txBody>
          <a:bodyPr wrap="none">
            <a:spAutoFit/>
          </a:bodyPr>
          <a:lstStyle/>
          <a:p>
            <a:r>
              <a:rPr lang="fr-FR" b="1" dirty="0">
                <a:solidFill>
                  <a:srgbClr val="8E5434"/>
                </a:solidFill>
                <a:latin typeface="arial" panose="020B0604020202020204" pitchFamily="34" charset="0"/>
              </a:rPr>
              <a:t>Cz = </a:t>
            </a:r>
            <a:r>
              <a:rPr lang="fr-FR" b="1" dirty="0" err="1">
                <a:solidFill>
                  <a:srgbClr val="8E5434"/>
                </a:solidFill>
                <a:latin typeface="arial" panose="020B0604020202020204" pitchFamily="34" charset="0"/>
              </a:rPr>
              <a:t>ƒ</a:t>
            </a:r>
            <a:r>
              <a:rPr lang="fr-FR" b="1" dirty="0">
                <a:solidFill>
                  <a:srgbClr val="8E5434"/>
                </a:solidFill>
                <a:latin typeface="arial" panose="020B0604020202020204" pitchFamily="34" charset="0"/>
              </a:rPr>
              <a:t> (Cx)</a:t>
            </a:r>
            <a:endParaRPr lang="fr-FR" b="0" i="0" dirty="0">
              <a:solidFill>
                <a:srgbClr val="000000"/>
              </a:solidFill>
              <a:effectLst/>
              <a:latin typeface="arial" panose="020B0604020202020204" pitchFamily="34" charset="0"/>
            </a:endParaRPr>
          </a:p>
        </p:txBody>
      </p:sp>
      <p:sp>
        <p:nvSpPr>
          <p:cNvPr id="2" name="ZoneTexte 1">
            <a:extLst>
              <a:ext uri="{FF2B5EF4-FFF2-40B4-BE49-F238E27FC236}">
                <a16:creationId xmlns:a16="http://schemas.microsoft.com/office/drawing/2014/main" id="{BB376EEB-36E5-B848-B499-0CCB63FB584B}"/>
              </a:ext>
            </a:extLst>
          </p:cNvPr>
          <p:cNvSpPr txBox="1"/>
          <p:nvPr/>
        </p:nvSpPr>
        <p:spPr>
          <a:xfrm>
            <a:off x="7093650" y="6340306"/>
            <a:ext cx="4719562" cy="369332"/>
          </a:xfrm>
          <a:prstGeom prst="rect">
            <a:avLst/>
          </a:prstGeom>
          <a:noFill/>
        </p:spPr>
        <p:txBody>
          <a:bodyPr wrap="none" rtlCol="0">
            <a:spAutoFit/>
          </a:bodyPr>
          <a:lstStyle/>
          <a:p>
            <a:r>
              <a:rPr lang="fr-FR" dirty="0">
                <a:hlinkClick r:id="rId16"/>
              </a:rPr>
              <a:t>https://ww.lavionnaire.fr/AerodynFluxAile.php</a:t>
            </a:r>
            <a:endParaRPr lang="fr-FR" dirty="0"/>
          </a:p>
        </p:txBody>
      </p:sp>
    </p:spTree>
    <p:extLst>
      <p:ext uri="{BB962C8B-B14F-4D97-AF65-F5344CB8AC3E}">
        <p14:creationId xmlns:p14="http://schemas.microsoft.com/office/powerpoint/2010/main" val="3206551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p:txBody>
          <a:bodyPr vert="horz" lIns="91440" tIns="45720" rIns="91440" bIns="45720" rtlCol="0" anchor="ctr">
            <a:normAutofit fontScale="90000"/>
          </a:bodyPr>
          <a:lstStyle/>
          <a:p>
            <a:br>
              <a:rPr lang="fr-FR" sz="2700" b="1" dirty="0"/>
            </a:br>
            <a:br>
              <a:rPr lang="fr-FR" sz="2000" dirty="0"/>
            </a:br>
            <a:r>
              <a:rPr lang="fr-FR" sz="4000" b="1" dirty="0">
                <a:solidFill>
                  <a:schemeClr val="accent1"/>
                </a:solidFill>
              </a:rPr>
              <a:t>Ecoulements de l’air</a:t>
            </a:r>
            <a:br>
              <a:rPr lang="fr-FR" sz="4000" dirty="0"/>
            </a:br>
            <a:endParaRPr lang="en-US" sz="4000" dirty="0"/>
          </a:p>
        </p:txBody>
      </p:sp>
      <p:pic>
        <p:nvPicPr>
          <p:cNvPr id="15" name="Espace réservé du contenu 14">
            <a:extLst>
              <a:ext uri="{FF2B5EF4-FFF2-40B4-BE49-F238E27FC236}">
                <a16:creationId xmlns:a16="http://schemas.microsoft.com/office/drawing/2014/main" id="{C1250722-80BC-724F-B5B6-BF2EE02B638B}"/>
              </a:ext>
            </a:extLst>
          </p:cNvPr>
          <p:cNvPicPr>
            <a:picLocks noGrp="1" noChangeAspect="1"/>
          </p:cNvPicPr>
          <p:nvPr>
            <p:ph sz="half" idx="1"/>
          </p:nvPr>
        </p:nvPicPr>
        <p:blipFill>
          <a:blip r:embed="rId3"/>
          <a:stretch>
            <a:fillRect/>
          </a:stretch>
        </p:blipFill>
        <p:spPr>
          <a:xfrm>
            <a:off x="7981131" y="3299883"/>
            <a:ext cx="2806700" cy="1587500"/>
          </a:xfrm>
        </p:spPr>
      </p:pic>
      <p:sp>
        <p:nvSpPr>
          <p:cNvPr id="10" name="ZoneTexte 9">
            <a:extLst>
              <a:ext uri="{FF2B5EF4-FFF2-40B4-BE49-F238E27FC236}">
                <a16:creationId xmlns:a16="http://schemas.microsoft.com/office/drawing/2014/main" id="{6BB10CB6-8F65-C346-9B16-8B667DFBD2B2}"/>
              </a:ext>
            </a:extLst>
          </p:cNvPr>
          <p:cNvSpPr txBox="1"/>
          <p:nvPr/>
        </p:nvSpPr>
        <p:spPr>
          <a:xfrm>
            <a:off x="1925053" y="794084"/>
            <a:ext cx="184731" cy="369332"/>
          </a:xfrm>
          <a:prstGeom prst="rect">
            <a:avLst/>
          </a:prstGeom>
          <a:noFill/>
        </p:spPr>
        <p:txBody>
          <a:bodyPr wrap="none" rtlCol="0">
            <a:spAutoFit/>
          </a:bodyPr>
          <a:lstStyle/>
          <a:p>
            <a:endParaRPr lang="fr-FR" dirty="0"/>
          </a:p>
        </p:txBody>
      </p:sp>
      <p:pic>
        <p:nvPicPr>
          <p:cNvPr id="12" name="Espace réservé du contenu 11">
            <a:extLst>
              <a:ext uri="{FF2B5EF4-FFF2-40B4-BE49-F238E27FC236}">
                <a16:creationId xmlns:a16="http://schemas.microsoft.com/office/drawing/2014/main" id="{54927D1A-B2F7-9846-9346-6DCB4F029A6C}"/>
              </a:ext>
            </a:extLst>
          </p:cNvPr>
          <p:cNvPicPr>
            <a:picLocks noGrp="1" noChangeAspect="1"/>
          </p:cNvPicPr>
          <p:nvPr>
            <p:ph sz="half" idx="2"/>
          </p:nvPr>
        </p:nvPicPr>
        <p:blipFill>
          <a:blip r:embed="rId4"/>
          <a:stretch>
            <a:fillRect/>
          </a:stretch>
        </p:blipFill>
        <p:spPr>
          <a:xfrm>
            <a:off x="7981131" y="1599821"/>
            <a:ext cx="2806700" cy="1458383"/>
          </a:xfrm>
        </p:spPr>
      </p:pic>
      <p:pic>
        <p:nvPicPr>
          <p:cNvPr id="37" name="Image 36">
            <a:extLst>
              <a:ext uri="{FF2B5EF4-FFF2-40B4-BE49-F238E27FC236}">
                <a16:creationId xmlns:a16="http://schemas.microsoft.com/office/drawing/2014/main" id="{BF7B350D-6CF0-2E42-BBFD-B099F55A26DB}"/>
              </a:ext>
            </a:extLst>
          </p:cNvPr>
          <p:cNvPicPr>
            <a:picLocks noChangeAspect="1"/>
          </p:cNvPicPr>
          <p:nvPr/>
        </p:nvPicPr>
        <p:blipFill>
          <a:blip r:embed="rId5"/>
          <a:stretch>
            <a:fillRect/>
          </a:stretch>
        </p:blipFill>
        <p:spPr>
          <a:xfrm>
            <a:off x="7981131" y="5129062"/>
            <a:ext cx="2692400" cy="1549400"/>
          </a:xfrm>
          <a:prstGeom prst="rect">
            <a:avLst/>
          </a:prstGeom>
        </p:spPr>
      </p:pic>
      <p:sp>
        <p:nvSpPr>
          <p:cNvPr id="39" name="ZoneTexte 38">
            <a:extLst>
              <a:ext uri="{FF2B5EF4-FFF2-40B4-BE49-F238E27FC236}">
                <a16:creationId xmlns:a16="http://schemas.microsoft.com/office/drawing/2014/main" id="{5D8E5A98-5B37-5F48-AAA7-69B28A0809F2}"/>
              </a:ext>
            </a:extLst>
          </p:cNvPr>
          <p:cNvSpPr txBox="1"/>
          <p:nvPr/>
        </p:nvSpPr>
        <p:spPr>
          <a:xfrm>
            <a:off x="1724297" y="2351314"/>
            <a:ext cx="2969083" cy="461665"/>
          </a:xfrm>
          <a:prstGeom prst="rect">
            <a:avLst/>
          </a:prstGeom>
          <a:noFill/>
        </p:spPr>
        <p:txBody>
          <a:bodyPr wrap="none" rtlCol="0">
            <a:spAutoFit/>
          </a:bodyPr>
          <a:lstStyle/>
          <a:p>
            <a:r>
              <a:rPr lang="fr-FR" sz="2400" b="1" dirty="0">
                <a:solidFill>
                  <a:schemeClr val="accent2"/>
                </a:solidFill>
              </a:rPr>
              <a:t>Ecoulement laminaire</a:t>
            </a:r>
          </a:p>
        </p:txBody>
      </p:sp>
      <p:sp>
        <p:nvSpPr>
          <p:cNvPr id="41" name="ZoneTexte 40">
            <a:extLst>
              <a:ext uri="{FF2B5EF4-FFF2-40B4-BE49-F238E27FC236}">
                <a16:creationId xmlns:a16="http://schemas.microsoft.com/office/drawing/2014/main" id="{F19C81F9-2462-1444-8A0D-6F1A19729141}"/>
              </a:ext>
            </a:extLst>
          </p:cNvPr>
          <p:cNvSpPr txBox="1"/>
          <p:nvPr/>
        </p:nvSpPr>
        <p:spPr>
          <a:xfrm>
            <a:off x="1724297" y="3784586"/>
            <a:ext cx="2973891" cy="461665"/>
          </a:xfrm>
          <a:prstGeom prst="rect">
            <a:avLst/>
          </a:prstGeom>
          <a:noFill/>
        </p:spPr>
        <p:txBody>
          <a:bodyPr wrap="none" rtlCol="0">
            <a:spAutoFit/>
          </a:bodyPr>
          <a:lstStyle/>
          <a:p>
            <a:r>
              <a:rPr lang="fr-FR" sz="2400" b="1" dirty="0">
                <a:solidFill>
                  <a:schemeClr val="accent2"/>
                </a:solidFill>
              </a:rPr>
              <a:t>Ecoulement turbulent</a:t>
            </a:r>
          </a:p>
        </p:txBody>
      </p:sp>
      <p:sp>
        <p:nvSpPr>
          <p:cNvPr id="42" name="ZoneTexte 41">
            <a:extLst>
              <a:ext uri="{FF2B5EF4-FFF2-40B4-BE49-F238E27FC236}">
                <a16:creationId xmlns:a16="http://schemas.microsoft.com/office/drawing/2014/main" id="{9942EE10-178C-8945-B30F-3ECAE1D5E09C}"/>
              </a:ext>
            </a:extLst>
          </p:cNvPr>
          <p:cNvSpPr txBox="1"/>
          <p:nvPr/>
        </p:nvSpPr>
        <p:spPr>
          <a:xfrm>
            <a:off x="1724297" y="5534430"/>
            <a:ext cx="3682226" cy="461665"/>
          </a:xfrm>
          <a:prstGeom prst="rect">
            <a:avLst/>
          </a:prstGeom>
          <a:noFill/>
        </p:spPr>
        <p:txBody>
          <a:bodyPr wrap="none" rtlCol="0">
            <a:spAutoFit/>
          </a:bodyPr>
          <a:lstStyle/>
          <a:p>
            <a:r>
              <a:rPr lang="fr-FR" sz="2400" b="1" dirty="0">
                <a:solidFill>
                  <a:schemeClr val="accent2"/>
                </a:solidFill>
              </a:rPr>
              <a:t>Ecoulement tourbillonnaire</a:t>
            </a:r>
          </a:p>
        </p:txBody>
      </p:sp>
    </p:spTree>
    <p:extLst>
      <p:ext uri="{BB962C8B-B14F-4D97-AF65-F5344CB8AC3E}">
        <p14:creationId xmlns:p14="http://schemas.microsoft.com/office/powerpoint/2010/main" val="3323325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838200" y="365125"/>
            <a:ext cx="10515600" cy="1025525"/>
          </a:xfrm>
        </p:spPr>
        <p:txBody>
          <a:bodyPr vert="horz" lIns="91440" tIns="45720" rIns="91440" bIns="45720" rtlCol="0" anchor="ctr">
            <a:normAutofit fontScale="90000"/>
          </a:bodyPr>
          <a:lstStyle/>
          <a:p>
            <a:br>
              <a:rPr lang="fr-FR" sz="2700" b="1" dirty="0"/>
            </a:br>
            <a:br>
              <a:rPr lang="fr-FR" sz="2000" dirty="0"/>
            </a:br>
            <a:r>
              <a:rPr lang="fr-FR" sz="4000" b="1" dirty="0" err="1">
                <a:solidFill>
                  <a:schemeClr val="accent1"/>
                </a:solidFill>
              </a:rPr>
              <a:t>Resistance</a:t>
            </a:r>
            <a:r>
              <a:rPr lang="fr-FR" sz="4000" b="1" dirty="0">
                <a:solidFill>
                  <a:schemeClr val="accent1"/>
                </a:solidFill>
              </a:rPr>
              <a:t> de l’air</a:t>
            </a:r>
            <a:br>
              <a:rPr lang="fr-FR" sz="4000" dirty="0"/>
            </a:br>
            <a:endParaRPr lang="en-US" sz="4000" dirty="0"/>
          </a:p>
        </p:txBody>
      </p:sp>
      <p:sp>
        <p:nvSpPr>
          <p:cNvPr id="10" name="ZoneTexte 9">
            <a:extLst>
              <a:ext uri="{FF2B5EF4-FFF2-40B4-BE49-F238E27FC236}">
                <a16:creationId xmlns:a16="http://schemas.microsoft.com/office/drawing/2014/main" id="{6BB10CB6-8F65-C346-9B16-8B667DFBD2B2}"/>
              </a:ext>
            </a:extLst>
          </p:cNvPr>
          <p:cNvSpPr txBox="1"/>
          <p:nvPr/>
        </p:nvSpPr>
        <p:spPr>
          <a:xfrm>
            <a:off x="1925053" y="794084"/>
            <a:ext cx="184731" cy="369332"/>
          </a:xfrm>
          <a:prstGeom prst="rect">
            <a:avLst/>
          </a:prstGeom>
          <a:noFill/>
        </p:spPr>
        <p:txBody>
          <a:bodyPr wrap="none" rtlCol="0">
            <a:spAutoFit/>
          </a:bodyPr>
          <a:lstStyle/>
          <a:p>
            <a:endParaRPr lang="fr-FR" dirty="0"/>
          </a:p>
        </p:txBody>
      </p:sp>
      <p:pic>
        <p:nvPicPr>
          <p:cNvPr id="11" name="Espace réservé du contenu 10">
            <a:extLst>
              <a:ext uri="{FF2B5EF4-FFF2-40B4-BE49-F238E27FC236}">
                <a16:creationId xmlns:a16="http://schemas.microsoft.com/office/drawing/2014/main" id="{6BE3F24B-7AAC-F54E-B6B3-FBD6E4BB2600}"/>
              </a:ext>
            </a:extLst>
          </p:cNvPr>
          <p:cNvPicPr>
            <a:picLocks noGrp="1" noChangeAspect="1"/>
          </p:cNvPicPr>
          <p:nvPr>
            <p:ph sz="half" idx="1"/>
          </p:nvPr>
        </p:nvPicPr>
        <p:blipFill>
          <a:blip r:embed="rId3"/>
          <a:stretch>
            <a:fillRect/>
          </a:stretch>
        </p:blipFill>
        <p:spPr>
          <a:xfrm>
            <a:off x="2594345" y="1679121"/>
            <a:ext cx="1537768" cy="4530294"/>
          </a:xfrm>
        </p:spPr>
      </p:pic>
      <p:sp>
        <p:nvSpPr>
          <p:cNvPr id="6" name="Espace réservé du contenu 5">
            <a:extLst>
              <a:ext uri="{FF2B5EF4-FFF2-40B4-BE49-F238E27FC236}">
                <a16:creationId xmlns:a16="http://schemas.microsoft.com/office/drawing/2014/main" id="{2DF0895C-BBC0-C241-B64C-975C93AD0E7D}"/>
              </a:ext>
            </a:extLst>
          </p:cNvPr>
          <p:cNvSpPr>
            <a:spLocks noGrp="1"/>
          </p:cNvSpPr>
          <p:nvPr>
            <p:ph sz="half" idx="2"/>
          </p:nvPr>
        </p:nvSpPr>
        <p:spPr>
          <a:xfrm>
            <a:off x="5146158" y="1679120"/>
            <a:ext cx="6207642" cy="4758377"/>
          </a:xfrm>
        </p:spPr>
        <p:txBody>
          <a:bodyPr>
            <a:normAutofit lnSpcReduction="10000"/>
          </a:bodyPr>
          <a:lstStyle/>
          <a:p>
            <a:r>
              <a:rPr lang="fr-FR" dirty="0" err="1">
                <a:solidFill>
                  <a:schemeClr val="accent2"/>
                </a:solidFill>
              </a:rPr>
              <a:t>Résistance</a:t>
            </a:r>
            <a:r>
              <a:rPr lang="fr-FR" dirty="0">
                <a:solidFill>
                  <a:schemeClr val="accent2"/>
                </a:solidFill>
              </a:rPr>
              <a:t> quasi nulle</a:t>
            </a:r>
            <a:br>
              <a:rPr lang="fr-FR" dirty="0">
                <a:solidFill>
                  <a:schemeClr val="accent2"/>
                </a:solidFill>
              </a:rPr>
            </a:br>
            <a:endParaRPr lang="fr-FR" dirty="0">
              <a:solidFill>
                <a:schemeClr val="accent2"/>
              </a:solidFill>
            </a:endParaRPr>
          </a:p>
          <a:p>
            <a:r>
              <a:rPr lang="fr-FR" dirty="0" err="1">
                <a:solidFill>
                  <a:schemeClr val="accent2"/>
                </a:solidFill>
              </a:rPr>
              <a:t>Résistance</a:t>
            </a:r>
            <a:r>
              <a:rPr lang="fr-FR" dirty="0">
                <a:solidFill>
                  <a:schemeClr val="accent2"/>
                </a:solidFill>
              </a:rPr>
              <a:t> 100 %</a:t>
            </a:r>
            <a:br>
              <a:rPr lang="fr-FR" dirty="0">
                <a:solidFill>
                  <a:schemeClr val="accent2"/>
                </a:solidFill>
              </a:rPr>
            </a:br>
            <a:endParaRPr lang="fr-FR" dirty="0">
              <a:solidFill>
                <a:schemeClr val="accent2"/>
              </a:solidFill>
            </a:endParaRPr>
          </a:p>
          <a:p>
            <a:r>
              <a:rPr lang="fr-FR" dirty="0" err="1">
                <a:solidFill>
                  <a:schemeClr val="accent2"/>
                </a:solidFill>
              </a:rPr>
              <a:t>Résistance</a:t>
            </a:r>
            <a:r>
              <a:rPr lang="fr-FR" dirty="0">
                <a:solidFill>
                  <a:schemeClr val="accent2"/>
                </a:solidFill>
              </a:rPr>
              <a:t> 75 %</a:t>
            </a:r>
            <a:br>
              <a:rPr lang="fr-FR" dirty="0">
                <a:solidFill>
                  <a:schemeClr val="accent2"/>
                </a:solidFill>
              </a:rPr>
            </a:br>
            <a:endParaRPr lang="fr-FR" dirty="0">
              <a:solidFill>
                <a:schemeClr val="accent2"/>
              </a:solidFill>
            </a:endParaRPr>
          </a:p>
          <a:p>
            <a:r>
              <a:rPr lang="fr-FR" dirty="0" err="1">
                <a:solidFill>
                  <a:schemeClr val="accent2"/>
                </a:solidFill>
              </a:rPr>
              <a:t>Résistance</a:t>
            </a:r>
            <a:r>
              <a:rPr lang="fr-FR" dirty="0">
                <a:solidFill>
                  <a:schemeClr val="accent2"/>
                </a:solidFill>
              </a:rPr>
              <a:t> 50 %</a:t>
            </a:r>
            <a:br>
              <a:rPr lang="fr-FR" dirty="0">
                <a:solidFill>
                  <a:schemeClr val="accent2"/>
                </a:solidFill>
              </a:rPr>
            </a:br>
            <a:endParaRPr lang="fr-FR" dirty="0">
              <a:solidFill>
                <a:schemeClr val="accent2"/>
              </a:solidFill>
            </a:endParaRPr>
          </a:p>
          <a:p>
            <a:r>
              <a:rPr lang="fr-FR" dirty="0" err="1">
                <a:solidFill>
                  <a:schemeClr val="accent2"/>
                </a:solidFill>
              </a:rPr>
              <a:t>Résistance</a:t>
            </a:r>
            <a:r>
              <a:rPr lang="fr-FR" dirty="0">
                <a:solidFill>
                  <a:schemeClr val="accent2"/>
                </a:solidFill>
              </a:rPr>
              <a:t> 15 %</a:t>
            </a:r>
            <a:br>
              <a:rPr lang="fr-FR" dirty="0">
                <a:solidFill>
                  <a:schemeClr val="accent2"/>
                </a:solidFill>
              </a:rPr>
            </a:br>
            <a:endParaRPr lang="fr-FR" dirty="0">
              <a:solidFill>
                <a:schemeClr val="accent2"/>
              </a:solidFill>
            </a:endParaRPr>
          </a:p>
          <a:p>
            <a:r>
              <a:rPr lang="fr-FR" dirty="0" err="1">
                <a:solidFill>
                  <a:schemeClr val="accent2"/>
                </a:solidFill>
              </a:rPr>
              <a:t>Résistance</a:t>
            </a:r>
            <a:r>
              <a:rPr lang="fr-FR" dirty="0">
                <a:solidFill>
                  <a:schemeClr val="accent2"/>
                </a:solidFill>
              </a:rPr>
              <a:t> 5 %</a:t>
            </a:r>
          </a:p>
        </p:txBody>
      </p:sp>
    </p:spTree>
    <p:extLst>
      <p:ext uri="{BB962C8B-B14F-4D97-AF65-F5344CB8AC3E}">
        <p14:creationId xmlns:p14="http://schemas.microsoft.com/office/powerpoint/2010/main" val="383532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p:txBody>
          <a:bodyPr vert="horz" lIns="91440" tIns="45720" rIns="91440" bIns="45720" rtlCol="0" anchor="ctr">
            <a:normAutofit fontScale="90000"/>
          </a:bodyPr>
          <a:lstStyle/>
          <a:p>
            <a:br>
              <a:rPr lang="fr-FR" sz="2700" b="1" dirty="0"/>
            </a:br>
            <a:br>
              <a:rPr lang="fr-FR" sz="2000" dirty="0"/>
            </a:br>
            <a:r>
              <a:rPr lang="fr-FR" sz="4000" b="1" dirty="0">
                <a:solidFill>
                  <a:schemeClr val="accent1"/>
                </a:solidFill>
              </a:rPr>
              <a:t>Importance du profil</a:t>
            </a:r>
            <a:br>
              <a:rPr lang="fr-FR" sz="4000" dirty="0"/>
            </a:br>
            <a:endParaRPr lang="en-US" sz="4000" dirty="0"/>
          </a:p>
        </p:txBody>
      </p:sp>
      <p:sp>
        <p:nvSpPr>
          <p:cNvPr id="10" name="ZoneTexte 9">
            <a:extLst>
              <a:ext uri="{FF2B5EF4-FFF2-40B4-BE49-F238E27FC236}">
                <a16:creationId xmlns:a16="http://schemas.microsoft.com/office/drawing/2014/main" id="{6BB10CB6-8F65-C346-9B16-8B667DFBD2B2}"/>
              </a:ext>
            </a:extLst>
          </p:cNvPr>
          <p:cNvSpPr txBox="1"/>
          <p:nvPr/>
        </p:nvSpPr>
        <p:spPr>
          <a:xfrm>
            <a:off x="1925053" y="794084"/>
            <a:ext cx="184731" cy="369332"/>
          </a:xfrm>
          <a:prstGeom prst="rect">
            <a:avLst/>
          </a:prstGeom>
          <a:noFill/>
        </p:spPr>
        <p:txBody>
          <a:bodyPr wrap="none" rtlCol="0">
            <a:spAutoFit/>
          </a:bodyPr>
          <a:lstStyle/>
          <a:p>
            <a:endParaRPr lang="fr-FR" dirty="0"/>
          </a:p>
        </p:txBody>
      </p:sp>
      <p:pic>
        <p:nvPicPr>
          <p:cNvPr id="20" name="Espace réservé du contenu 19">
            <a:extLst>
              <a:ext uri="{FF2B5EF4-FFF2-40B4-BE49-F238E27FC236}">
                <a16:creationId xmlns:a16="http://schemas.microsoft.com/office/drawing/2014/main" id="{AD6C294F-E4F1-3540-8FE5-0B379A4E262B}"/>
              </a:ext>
            </a:extLst>
          </p:cNvPr>
          <p:cNvPicPr>
            <a:picLocks noGrp="1" noChangeAspect="1"/>
          </p:cNvPicPr>
          <p:nvPr>
            <p:ph sz="half" idx="2"/>
          </p:nvPr>
        </p:nvPicPr>
        <p:blipFill>
          <a:blip r:embed="rId3"/>
          <a:stretch>
            <a:fillRect/>
          </a:stretch>
        </p:blipFill>
        <p:spPr>
          <a:xfrm>
            <a:off x="627017" y="2661883"/>
            <a:ext cx="5181600" cy="3168299"/>
          </a:xfrm>
        </p:spPr>
      </p:pic>
      <p:pic>
        <p:nvPicPr>
          <p:cNvPr id="5" name="Espace réservé du contenu 4" descr="Une image contenant miroir, chemise&#10;&#10;Description générée automatiquement">
            <a:extLst>
              <a:ext uri="{FF2B5EF4-FFF2-40B4-BE49-F238E27FC236}">
                <a16:creationId xmlns:a16="http://schemas.microsoft.com/office/drawing/2014/main" id="{8195E287-1C06-C54E-A3A5-E5E0B442DE49}"/>
              </a:ext>
            </a:extLst>
          </p:cNvPr>
          <p:cNvPicPr>
            <a:picLocks noGrp="1" noChangeAspect="1"/>
          </p:cNvPicPr>
          <p:nvPr>
            <p:ph sz="half" idx="1"/>
          </p:nvPr>
        </p:nvPicPr>
        <p:blipFill>
          <a:blip r:embed="rId4"/>
          <a:stretch>
            <a:fillRect/>
          </a:stretch>
        </p:blipFill>
        <p:spPr>
          <a:xfrm>
            <a:off x="6668588" y="4778134"/>
            <a:ext cx="4474029" cy="1783763"/>
          </a:xfrm>
        </p:spPr>
      </p:pic>
      <p:sp>
        <p:nvSpPr>
          <p:cNvPr id="6" name="ZoneTexte 5">
            <a:extLst>
              <a:ext uri="{FF2B5EF4-FFF2-40B4-BE49-F238E27FC236}">
                <a16:creationId xmlns:a16="http://schemas.microsoft.com/office/drawing/2014/main" id="{861268C9-88F4-B348-B9F4-90B618A12EC0}"/>
              </a:ext>
            </a:extLst>
          </p:cNvPr>
          <p:cNvSpPr txBox="1"/>
          <p:nvPr/>
        </p:nvSpPr>
        <p:spPr>
          <a:xfrm>
            <a:off x="6383385" y="1608035"/>
            <a:ext cx="5181600" cy="3170099"/>
          </a:xfrm>
          <a:prstGeom prst="rect">
            <a:avLst/>
          </a:prstGeom>
          <a:noFill/>
        </p:spPr>
        <p:txBody>
          <a:bodyPr wrap="square" rtlCol="0">
            <a:spAutoFit/>
          </a:bodyPr>
          <a:lstStyle/>
          <a:p>
            <a:r>
              <a:rPr lang="fr-FR" dirty="0">
                <a:solidFill>
                  <a:schemeClr val="accent2"/>
                </a:solidFill>
              </a:rPr>
              <a:t>Théorème de Bernoulli:</a:t>
            </a:r>
          </a:p>
          <a:p>
            <a:r>
              <a:rPr lang="fr-FR" dirty="0"/>
              <a:t>La quantité d’air qui passe à l’entrée, au col et à la sortie, est identique : le débit d’air est constant.</a:t>
            </a:r>
            <a:br>
              <a:rPr lang="fr-FR" dirty="0"/>
            </a:br>
            <a:r>
              <a:rPr lang="fr-FR" dirty="0">
                <a:solidFill>
                  <a:schemeClr val="accent2"/>
                </a:solidFill>
              </a:rPr>
              <a:t>Représentation simplifiée du tube de Venturi.</a:t>
            </a:r>
          </a:p>
          <a:p>
            <a:r>
              <a:rPr lang="fr-FR" dirty="0"/>
              <a:t>On observe que la vitesse varie : elle s’accroît lors du rétrécissement de section jusqu’au col et diminue lors de l’élargissement. Un fluide passant par un tel tuyau voit donc sa vitesse augmenter en même temps que sa pression diminue lors du rétrécissement au passage du col.</a:t>
            </a:r>
          </a:p>
          <a:p>
            <a:endParaRPr lang="fr-FR" sz="2000" dirty="0">
              <a:solidFill>
                <a:schemeClr val="accent2"/>
              </a:solidFill>
            </a:endParaRPr>
          </a:p>
        </p:txBody>
      </p:sp>
    </p:spTree>
    <p:extLst>
      <p:ext uri="{BB962C8B-B14F-4D97-AF65-F5344CB8AC3E}">
        <p14:creationId xmlns:p14="http://schemas.microsoft.com/office/powerpoint/2010/main" val="1318158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p:txBody>
          <a:bodyPr vert="horz" lIns="91440" tIns="45720" rIns="91440" bIns="45720" rtlCol="0" anchor="ctr">
            <a:normAutofit fontScale="90000"/>
          </a:bodyPr>
          <a:lstStyle/>
          <a:p>
            <a:br>
              <a:rPr lang="fr-FR" sz="2700" b="1" dirty="0"/>
            </a:br>
            <a:br>
              <a:rPr lang="fr-FR" sz="2000" dirty="0"/>
            </a:br>
            <a:r>
              <a:rPr lang="fr-FR" sz="4000" b="1" dirty="0">
                <a:solidFill>
                  <a:schemeClr val="accent1"/>
                </a:solidFill>
              </a:rPr>
              <a:t>Les Forces</a:t>
            </a:r>
            <a:br>
              <a:rPr lang="fr-FR" sz="4000" dirty="0"/>
            </a:br>
            <a:endParaRPr lang="en-US" sz="4000" dirty="0"/>
          </a:p>
        </p:txBody>
      </p:sp>
      <p:pic>
        <p:nvPicPr>
          <p:cNvPr id="6" name="Espace réservé du contenu 5">
            <a:extLst>
              <a:ext uri="{FF2B5EF4-FFF2-40B4-BE49-F238E27FC236}">
                <a16:creationId xmlns:a16="http://schemas.microsoft.com/office/drawing/2014/main" id="{150EE39C-C0CC-2844-B667-4DC52FF20070}"/>
              </a:ext>
            </a:extLst>
          </p:cNvPr>
          <p:cNvPicPr>
            <a:picLocks noGrp="1" noChangeAspect="1"/>
          </p:cNvPicPr>
          <p:nvPr>
            <p:ph sz="half" idx="2"/>
          </p:nvPr>
        </p:nvPicPr>
        <p:blipFill>
          <a:blip r:embed="rId3"/>
          <a:stretch>
            <a:fillRect/>
          </a:stretch>
        </p:blipFill>
        <p:spPr>
          <a:xfrm>
            <a:off x="6172200" y="2730139"/>
            <a:ext cx="5181600" cy="2542309"/>
          </a:xfrm>
        </p:spPr>
      </p:pic>
      <p:sp>
        <p:nvSpPr>
          <p:cNvPr id="10" name="ZoneTexte 9">
            <a:extLst>
              <a:ext uri="{FF2B5EF4-FFF2-40B4-BE49-F238E27FC236}">
                <a16:creationId xmlns:a16="http://schemas.microsoft.com/office/drawing/2014/main" id="{6BB10CB6-8F65-C346-9B16-8B667DFBD2B2}"/>
              </a:ext>
            </a:extLst>
          </p:cNvPr>
          <p:cNvSpPr txBox="1"/>
          <p:nvPr/>
        </p:nvSpPr>
        <p:spPr>
          <a:xfrm>
            <a:off x="1925053" y="794084"/>
            <a:ext cx="184731" cy="369332"/>
          </a:xfrm>
          <a:prstGeom prst="rect">
            <a:avLst/>
          </a:prstGeom>
          <a:noFill/>
        </p:spPr>
        <p:txBody>
          <a:bodyPr wrap="none" rtlCol="0">
            <a:spAutoFit/>
          </a:bodyPr>
          <a:lstStyle/>
          <a:p>
            <a:endParaRPr lang="fr-FR" dirty="0"/>
          </a:p>
        </p:txBody>
      </p:sp>
      <p:sp>
        <p:nvSpPr>
          <p:cNvPr id="4" name="Espace réservé du contenu 3">
            <a:extLst>
              <a:ext uri="{FF2B5EF4-FFF2-40B4-BE49-F238E27FC236}">
                <a16:creationId xmlns:a16="http://schemas.microsoft.com/office/drawing/2014/main" id="{9C61A4E1-2DCA-9E45-8BDB-056F79D37B55}"/>
              </a:ext>
            </a:extLst>
          </p:cNvPr>
          <p:cNvSpPr>
            <a:spLocks noGrp="1"/>
          </p:cNvSpPr>
          <p:nvPr>
            <p:ph sz="half" idx="1"/>
          </p:nvPr>
        </p:nvSpPr>
        <p:spPr/>
        <p:txBody>
          <a:bodyPr>
            <a:normAutofit lnSpcReduction="10000"/>
          </a:bodyPr>
          <a:lstStyle/>
          <a:p>
            <a:r>
              <a:rPr lang="fr-FR" sz="2200" dirty="0"/>
              <a:t> en vol palier l’avion est soumis à 4 grandes forces:</a:t>
            </a:r>
          </a:p>
          <a:p>
            <a:pPr lvl="1"/>
            <a:r>
              <a:rPr lang="fr-FR" sz="2200" dirty="0">
                <a:solidFill>
                  <a:schemeClr val="accent2"/>
                </a:solidFill>
              </a:rPr>
              <a:t>le poids </a:t>
            </a:r>
          </a:p>
          <a:p>
            <a:pPr lvl="1"/>
            <a:r>
              <a:rPr lang="fr-FR" sz="2200" dirty="0">
                <a:solidFill>
                  <a:schemeClr val="accent2"/>
                </a:solidFill>
              </a:rPr>
              <a:t>la traction</a:t>
            </a:r>
          </a:p>
          <a:p>
            <a:pPr lvl="1"/>
            <a:r>
              <a:rPr lang="fr-FR" sz="2200" dirty="0">
                <a:solidFill>
                  <a:schemeClr val="accent2"/>
                </a:solidFill>
              </a:rPr>
              <a:t>la portance</a:t>
            </a:r>
          </a:p>
          <a:p>
            <a:pPr lvl="1"/>
            <a:r>
              <a:rPr lang="fr-FR" sz="2200" dirty="0">
                <a:solidFill>
                  <a:schemeClr val="accent2"/>
                </a:solidFill>
              </a:rPr>
              <a:t>la trainée. </a:t>
            </a:r>
          </a:p>
          <a:p>
            <a:r>
              <a:rPr lang="fr-FR" sz="2200" dirty="0"/>
              <a:t>Les deux forces aérodynamiques portance et trainée sont les compostions d’une force unique appelé </a:t>
            </a:r>
            <a:r>
              <a:rPr lang="fr-FR" sz="2200" b="1" dirty="0">
                <a:solidFill>
                  <a:schemeClr val="accent2"/>
                </a:solidFill>
              </a:rPr>
              <a:t>résultante aérodynamique</a:t>
            </a:r>
            <a:r>
              <a:rPr lang="fr-FR" sz="2200" dirty="0"/>
              <a:t>, celle-ci s’applique au centre de poussé en vol palier </a:t>
            </a:r>
          </a:p>
          <a:p>
            <a:r>
              <a:rPr lang="fr-FR" sz="2200" dirty="0"/>
              <a:t>son intensité s’exprime par la formule ci-après</a:t>
            </a:r>
          </a:p>
          <a:p>
            <a:endParaRPr lang="fr-FR" dirty="0"/>
          </a:p>
        </p:txBody>
      </p:sp>
    </p:spTree>
    <p:extLst>
      <p:ext uri="{BB962C8B-B14F-4D97-AF65-F5344CB8AC3E}">
        <p14:creationId xmlns:p14="http://schemas.microsoft.com/office/powerpoint/2010/main" val="3221293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838200" y="365125"/>
            <a:ext cx="10515600" cy="1025525"/>
          </a:xfrm>
        </p:spPr>
        <p:txBody>
          <a:bodyPr vert="horz" lIns="91440" tIns="45720" rIns="91440" bIns="45720" rtlCol="0" anchor="ctr">
            <a:normAutofit fontScale="90000"/>
          </a:bodyPr>
          <a:lstStyle/>
          <a:p>
            <a:br>
              <a:rPr lang="fr-FR" sz="2700" b="1" dirty="0"/>
            </a:br>
            <a:br>
              <a:rPr lang="fr-FR" sz="2000" dirty="0"/>
            </a:br>
            <a:r>
              <a:rPr lang="fr-FR" sz="4000" b="1" dirty="0">
                <a:solidFill>
                  <a:schemeClr val="accent1"/>
                </a:solidFill>
              </a:rPr>
              <a:t>La portance et la traînée</a:t>
            </a:r>
            <a:br>
              <a:rPr lang="fr-FR" sz="4000" dirty="0"/>
            </a:br>
            <a:endParaRPr lang="en-US" sz="4000" dirty="0"/>
          </a:p>
        </p:txBody>
      </p:sp>
      <p:sp>
        <p:nvSpPr>
          <p:cNvPr id="10" name="ZoneTexte 9">
            <a:extLst>
              <a:ext uri="{FF2B5EF4-FFF2-40B4-BE49-F238E27FC236}">
                <a16:creationId xmlns:a16="http://schemas.microsoft.com/office/drawing/2014/main" id="{6BB10CB6-8F65-C346-9B16-8B667DFBD2B2}"/>
              </a:ext>
            </a:extLst>
          </p:cNvPr>
          <p:cNvSpPr txBox="1"/>
          <p:nvPr/>
        </p:nvSpPr>
        <p:spPr>
          <a:xfrm>
            <a:off x="1925053" y="794084"/>
            <a:ext cx="184731" cy="369332"/>
          </a:xfrm>
          <a:prstGeom prst="rect">
            <a:avLst/>
          </a:prstGeom>
          <a:noFill/>
        </p:spPr>
        <p:txBody>
          <a:bodyPr wrap="none" rtlCol="0">
            <a:spAutoFit/>
          </a:bodyPr>
          <a:lstStyle/>
          <a:p>
            <a:endParaRPr lang="fr-FR" dirty="0"/>
          </a:p>
        </p:txBody>
      </p:sp>
      <p:pic>
        <p:nvPicPr>
          <p:cNvPr id="9" name="Espace réservé du contenu 8" descr="Une image contenant texte, jeu, table&#10;&#10;Description générée automatiquement">
            <a:extLst>
              <a:ext uri="{FF2B5EF4-FFF2-40B4-BE49-F238E27FC236}">
                <a16:creationId xmlns:a16="http://schemas.microsoft.com/office/drawing/2014/main" id="{E81E06A4-3403-0D4C-B38E-E0679DDCF2A0}"/>
              </a:ext>
            </a:extLst>
          </p:cNvPr>
          <p:cNvPicPr>
            <a:picLocks noGrp="1" noChangeAspect="1"/>
          </p:cNvPicPr>
          <p:nvPr>
            <p:ph sz="half" idx="2"/>
          </p:nvPr>
        </p:nvPicPr>
        <p:blipFill>
          <a:blip r:embed="rId3"/>
          <a:stretch>
            <a:fillRect/>
          </a:stretch>
        </p:blipFill>
        <p:spPr>
          <a:xfrm>
            <a:off x="6172199" y="2211572"/>
            <a:ext cx="5926905" cy="3179610"/>
          </a:xfrm>
        </p:spPr>
      </p:pic>
      <p:sp>
        <p:nvSpPr>
          <p:cNvPr id="5" name="Espace réservé du contenu 4">
            <a:extLst>
              <a:ext uri="{FF2B5EF4-FFF2-40B4-BE49-F238E27FC236}">
                <a16:creationId xmlns:a16="http://schemas.microsoft.com/office/drawing/2014/main" id="{10CA2974-D920-754E-B2F8-C9038F275EED}"/>
              </a:ext>
            </a:extLst>
          </p:cNvPr>
          <p:cNvSpPr>
            <a:spLocks noGrp="1"/>
          </p:cNvSpPr>
          <p:nvPr>
            <p:ph sz="half" idx="1"/>
          </p:nvPr>
        </p:nvSpPr>
        <p:spPr/>
        <p:txBody>
          <a:bodyPr>
            <a:normAutofit/>
          </a:bodyPr>
          <a:lstStyle/>
          <a:p>
            <a:r>
              <a:rPr lang="fr-FR" sz="2200" dirty="0"/>
              <a:t>La portance aérodynamique  est la composante de la force subie par un corps en mouvement dans un fluide qui s'exerce perpendiculairement à la direction du mouvement. </a:t>
            </a:r>
            <a:br>
              <a:rPr lang="fr-FR" sz="2200" dirty="0"/>
            </a:br>
            <a:r>
              <a:rPr lang="fr-FR" sz="2200" dirty="0"/>
              <a:t>La portance sera donnée par l'équation : </a:t>
            </a:r>
            <a:r>
              <a:rPr lang="fr-FR" sz="2200" b="1" i="1" dirty="0" err="1">
                <a:solidFill>
                  <a:schemeClr val="accent2"/>
                </a:solidFill>
              </a:rPr>
              <a:t>Rz</a:t>
            </a:r>
            <a:r>
              <a:rPr lang="fr-FR" sz="2200" b="1" i="1" dirty="0">
                <a:solidFill>
                  <a:schemeClr val="accent2"/>
                </a:solidFill>
              </a:rPr>
              <a:t> = 1/2 </a:t>
            </a:r>
            <a:r>
              <a:rPr lang="el-GR" sz="2200" b="1" i="1" dirty="0">
                <a:solidFill>
                  <a:schemeClr val="accent2"/>
                </a:solidFill>
              </a:rPr>
              <a:t>ρ </a:t>
            </a:r>
            <a:r>
              <a:rPr lang="fr-FR" sz="2200" b="1" i="1" dirty="0">
                <a:solidFill>
                  <a:schemeClr val="accent2"/>
                </a:solidFill>
              </a:rPr>
              <a:t>V</a:t>
            </a:r>
            <a:r>
              <a:rPr lang="fr-FR" sz="2200" b="1" i="1" baseline="30000" dirty="0">
                <a:solidFill>
                  <a:schemeClr val="accent2"/>
                </a:solidFill>
              </a:rPr>
              <a:t>2</a:t>
            </a:r>
            <a:r>
              <a:rPr lang="fr-FR" sz="2200" i="1" dirty="0">
                <a:solidFill>
                  <a:schemeClr val="accent2"/>
                </a:solidFill>
              </a:rPr>
              <a:t> </a:t>
            </a:r>
            <a:r>
              <a:rPr lang="fr-FR" sz="2200" b="1" i="1" dirty="0">
                <a:solidFill>
                  <a:schemeClr val="accent2"/>
                </a:solidFill>
              </a:rPr>
              <a:t>. S . Cz</a:t>
            </a:r>
          </a:p>
          <a:p>
            <a:r>
              <a:rPr lang="fr-FR" sz="2200" dirty="0"/>
              <a:t>La traînée  est l'une des composantes de la force aérodynamique . Cette force est parallèle au secteur du vent relatif.</a:t>
            </a:r>
            <a:br>
              <a:rPr lang="fr-FR" sz="2200" dirty="0"/>
            </a:br>
            <a:r>
              <a:rPr lang="fr-FR" sz="2200" dirty="0"/>
              <a:t>La traînée sera donnée par l'équation : </a:t>
            </a:r>
            <a:r>
              <a:rPr lang="fr-FR" sz="2200" b="1" i="1" dirty="0" err="1">
                <a:solidFill>
                  <a:schemeClr val="accent2"/>
                </a:solidFill>
              </a:rPr>
              <a:t>Rx</a:t>
            </a:r>
            <a:r>
              <a:rPr lang="fr-FR" sz="2200" b="1" i="1" dirty="0">
                <a:solidFill>
                  <a:schemeClr val="accent2"/>
                </a:solidFill>
              </a:rPr>
              <a:t> = 1/2 </a:t>
            </a:r>
            <a:r>
              <a:rPr lang="el-GR" sz="2200" b="1" i="1" dirty="0">
                <a:solidFill>
                  <a:schemeClr val="accent2"/>
                </a:solidFill>
              </a:rPr>
              <a:t>ρ </a:t>
            </a:r>
            <a:r>
              <a:rPr lang="fr-FR" sz="2200" b="1" i="1" dirty="0">
                <a:solidFill>
                  <a:schemeClr val="accent2"/>
                </a:solidFill>
              </a:rPr>
              <a:t>V</a:t>
            </a:r>
            <a:r>
              <a:rPr lang="fr-FR" sz="2200" b="1" i="1" baseline="30000" dirty="0">
                <a:solidFill>
                  <a:schemeClr val="accent2"/>
                </a:solidFill>
              </a:rPr>
              <a:t>2</a:t>
            </a:r>
            <a:r>
              <a:rPr lang="fr-FR" sz="2200" i="1" dirty="0">
                <a:solidFill>
                  <a:schemeClr val="accent2"/>
                </a:solidFill>
              </a:rPr>
              <a:t> </a:t>
            </a:r>
            <a:r>
              <a:rPr lang="fr-FR" sz="2200" b="1" i="1" dirty="0">
                <a:solidFill>
                  <a:schemeClr val="accent2"/>
                </a:solidFill>
              </a:rPr>
              <a:t>. S . Cx</a:t>
            </a:r>
            <a:endParaRPr lang="fr-FR" sz="2200" dirty="0">
              <a:solidFill>
                <a:schemeClr val="accent2"/>
              </a:solidFill>
            </a:endParaRPr>
          </a:p>
          <a:p>
            <a:endParaRPr lang="fr-FR" b="1" i="1" dirty="0">
              <a:solidFill>
                <a:schemeClr val="accent2"/>
              </a:solidFill>
            </a:endParaRPr>
          </a:p>
          <a:p>
            <a:endParaRPr lang="fr-FR" dirty="0">
              <a:solidFill>
                <a:schemeClr val="accent2"/>
              </a:solidFill>
            </a:endParaRPr>
          </a:p>
          <a:p>
            <a:endParaRPr lang="fr-FR" dirty="0"/>
          </a:p>
        </p:txBody>
      </p:sp>
    </p:spTree>
    <p:extLst>
      <p:ext uri="{BB962C8B-B14F-4D97-AF65-F5344CB8AC3E}">
        <p14:creationId xmlns:p14="http://schemas.microsoft.com/office/powerpoint/2010/main" val="2289824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p:txBody>
          <a:bodyPr vert="horz" lIns="91440" tIns="45720" rIns="91440" bIns="45720" rtlCol="0" anchor="ctr">
            <a:normAutofit fontScale="90000"/>
          </a:bodyPr>
          <a:lstStyle/>
          <a:p>
            <a:br>
              <a:rPr lang="fr-FR" sz="2700" b="1" dirty="0"/>
            </a:br>
            <a:br>
              <a:rPr lang="fr-FR" sz="2000" dirty="0"/>
            </a:br>
            <a:r>
              <a:rPr lang="fr-FR" sz="4000" b="1" dirty="0">
                <a:solidFill>
                  <a:schemeClr val="accent1"/>
                </a:solidFill>
              </a:rPr>
              <a:t>Comment la portance est-elle créée</a:t>
            </a:r>
            <a:br>
              <a:rPr lang="fr-FR" sz="4000" dirty="0"/>
            </a:br>
            <a:endParaRPr lang="en-US" sz="4000" dirty="0"/>
          </a:p>
        </p:txBody>
      </p:sp>
      <p:sp>
        <p:nvSpPr>
          <p:cNvPr id="10" name="ZoneTexte 9">
            <a:extLst>
              <a:ext uri="{FF2B5EF4-FFF2-40B4-BE49-F238E27FC236}">
                <a16:creationId xmlns:a16="http://schemas.microsoft.com/office/drawing/2014/main" id="{6BB10CB6-8F65-C346-9B16-8B667DFBD2B2}"/>
              </a:ext>
            </a:extLst>
          </p:cNvPr>
          <p:cNvSpPr txBox="1"/>
          <p:nvPr/>
        </p:nvSpPr>
        <p:spPr>
          <a:xfrm>
            <a:off x="1925053" y="794084"/>
            <a:ext cx="184731" cy="369332"/>
          </a:xfrm>
          <a:prstGeom prst="rect">
            <a:avLst/>
          </a:prstGeom>
          <a:noFill/>
        </p:spPr>
        <p:txBody>
          <a:bodyPr wrap="none" rtlCol="0">
            <a:spAutoFit/>
          </a:bodyPr>
          <a:lstStyle/>
          <a:p>
            <a:endParaRPr lang="fr-FR" dirty="0"/>
          </a:p>
        </p:txBody>
      </p:sp>
      <p:pic>
        <p:nvPicPr>
          <p:cNvPr id="5" name="Espace réservé du contenu 4" descr="Une image contenant texte, carte&#10;&#10;Description générée automatiquement">
            <a:extLst>
              <a:ext uri="{FF2B5EF4-FFF2-40B4-BE49-F238E27FC236}">
                <a16:creationId xmlns:a16="http://schemas.microsoft.com/office/drawing/2014/main" id="{8AE85AF1-D3F0-A546-8D85-996AE3D46D3B}"/>
              </a:ext>
            </a:extLst>
          </p:cNvPr>
          <p:cNvPicPr>
            <a:picLocks noGrp="1" noChangeAspect="1"/>
          </p:cNvPicPr>
          <p:nvPr>
            <p:ph sz="half" idx="2"/>
          </p:nvPr>
        </p:nvPicPr>
        <p:blipFill>
          <a:blip r:embed="rId3"/>
          <a:stretch>
            <a:fillRect/>
          </a:stretch>
        </p:blipFill>
        <p:spPr>
          <a:xfrm>
            <a:off x="8787627" y="1690688"/>
            <a:ext cx="2566173" cy="4351338"/>
          </a:xfrm>
        </p:spPr>
      </p:pic>
      <p:pic>
        <p:nvPicPr>
          <p:cNvPr id="11" name="Espace réservé du contenu 10" descr="Une image contenant texte&#10;&#10;Description générée automatiquement">
            <a:extLst>
              <a:ext uri="{FF2B5EF4-FFF2-40B4-BE49-F238E27FC236}">
                <a16:creationId xmlns:a16="http://schemas.microsoft.com/office/drawing/2014/main" id="{2F2A7674-F12B-2540-99C1-2F40061E4553}"/>
              </a:ext>
            </a:extLst>
          </p:cNvPr>
          <p:cNvPicPr>
            <a:picLocks noGrp="1" noChangeAspect="1"/>
          </p:cNvPicPr>
          <p:nvPr>
            <p:ph sz="half" idx="1"/>
          </p:nvPr>
        </p:nvPicPr>
        <p:blipFill>
          <a:blip r:embed="rId4"/>
          <a:stretch>
            <a:fillRect/>
          </a:stretch>
        </p:blipFill>
        <p:spPr>
          <a:xfrm>
            <a:off x="838200" y="4214829"/>
            <a:ext cx="5181600" cy="1975632"/>
          </a:xfrm>
        </p:spPr>
      </p:pic>
      <p:sp>
        <p:nvSpPr>
          <p:cNvPr id="12" name="ZoneTexte 11">
            <a:extLst>
              <a:ext uri="{FF2B5EF4-FFF2-40B4-BE49-F238E27FC236}">
                <a16:creationId xmlns:a16="http://schemas.microsoft.com/office/drawing/2014/main" id="{ED72A203-28EA-1A4B-9156-CEC476DB4369}"/>
              </a:ext>
            </a:extLst>
          </p:cNvPr>
          <p:cNvSpPr txBox="1"/>
          <p:nvPr/>
        </p:nvSpPr>
        <p:spPr>
          <a:xfrm rot="10800000" flipV="1">
            <a:off x="384453" y="1936068"/>
            <a:ext cx="7740644" cy="1754326"/>
          </a:xfrm>
          <a:prstGeom prst="rect">
            <a:avLst/>
          </a:prstGeom>
          <a:noFill/>
        </p:spPr>
        <p:txBody>
          <a:bodyPr wrap="square" rtlCol="0">
            <a:spAutoFit/>
          </a:bodyPr>
          <a:lstStyle/>
          <a:p>
            <a:r>
              <a:rPr lang="fr-FR" dirty="0"/>
              <a:t>L'aile produit une circulation d'air en fonction de son angle d'attaque (et sa Vitesse). Cette circulation de l'air au-dessus de l'aile se déplace plus vite que l'air ambiant. Ce qui provoque une faible pression (dépression) au-dessus de l'aile en conformité avec le principe de Bernoulli. Cette faible pression "tire" vers le haut sur l'aile et "tire" vers le bas le flux d'air, conformément à toutes les lois de Newton.</a:t>
            </a:r>
          </a:p>
        </p:txBody>
      </p:sp>
    </p:spTree>
    <p:extLst>
      <p:ext uri="{BB962C8B-B14F-4D97-AF65-F5344CB8AC3E}">
        <p14:creationId xmlns:p14="http://schemas.microsoft.com/office/powerpoint/2010/main" val="3667400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838200" y="365125"/>
            <a:ext cx="10515600" cy="1025525"/>
          </a:xfrm>
        </p:spPr>
        <p:txBody>
          <a:bodyPr vert="horz" lIns="91440" tIns="45720" rIns="91440" bIns="45720" rtlCol="0" anchor="ctr">
            <a:normAutofit fontScale="90000"/>
          </a:bodyPr>
          <a:lstStyle/>
          <a:p>
            <a:br>
              <a:rPr lang="fr-FR" sz="2700" b="1" dirty="0"/>
            </a:br>
            <a:br>
              <a:rPr lang="fr-FR" sz="2000" dirty="0"/>
            </a:br>
            <a:r>
              <a:rPr lang="fr-FR" sz="4000" b="1" dirty="0">
                <a:solidFill>
                  <a:schemeClr val="accent1"/>
                </a:solidFill>
              </a:rPr>
              <a:t>L’incidence</a:t>
            </a:r>
            <a:br>
              <a:rPr lang="fr-FR" sz="4000" dirty="0"/>
            </a:br>
            <a:endParaRPr lang="en-US" sz="4000" dirty="0"/>
          </a:p>
        </p:txBody>
      </p:sp>
      <p:sp>
        <p:nvSpPr>
          <p:cNvPr id="10" name="ZoneTexte 9">
            <a:extLst>
              <a:ext uri="{FF2B5EF4-FFF2-40B4-BE49-F238E27FC236}">
                <a16:creationId xmlns:a16="http://schemas.microsoft.com/office/drawing/2014/main" id="{6BB10CB6-8F65-C346-9B16-8B667DFBD2B2}"/>
              </a:ext>
            </a:extLst>
          </p:cNvPr>
          <p:cNvSpPr txBox="1"/>
          <p:nvPr/>
        </p:nvSpPr>
        <p:spPr>
          <a:xfrm>
            <a:off x="1925053" y="794084"/>
            <a:ext cx="184731" cy="369332"/>
          </a:xfrm>
          <a:prstGeom prst="rect">
            <a:avLst/>
          </a:prstGeom>
          <a:noFill/>
        </p:spPr>
        <p:txBody>
          <a:bodyPr wrap="none" rtlCol="0">
            <a:spAutoFit/>
          </a:bodyPr>
          <a:lstStyle/>
          <a:p>
            <a:endParaRPr lang="fr-FR" dirty="0"/>
          </a:p>
        </p:txBody>
      </p:sp>
      <p:sp>
        <p:nvSpPr>
          <p:cNvPr id="5" name="Espace réservé du contenu 4">
            <a:extLst>
              <a:ext uri="{FF2B5EF4-FFF2-40B4-BE49-F238E27FC236}">
                <a16:creationId xmlns:a16="http://schemas.microsoft.com/office/drawing/2014/main" id="{10CA2974-D920-754E-B2F8-C9038F275EED}"/>
              </a:ext>
            </a:extLst>
          </p:cNvPr>
          <p:cNvSpPr>
            <a:spLocks noGrp="1"/>
          </p:cNvSpPr>
          <p:nvPr>
            <p:ph sz="half" idx="1"/>
          </p:nvPr>
        </p:nvSpPr>
        <p:spPr>
          <a:xfrm>
            <a:off x="487123" y="1825625"/>
            <a:ext cx="5608877" cy="4667250"/>
          </a:xfrm>
        </p:spPr>
        <p:txBody>
          <a:bodyPr>
            <a:normAutofit/>
          </a:bodyPr>
          <a:lstStyle/>
          <a:p>
            <a:r>
              <a:rPr lang="fr-FR" sz="2000" dirty="0"/>
              <a:t>En </a:t>
            </a:r>
            <a:r>
              <a:rPr lang="fr-FR" sz="2000" dirty="0">
                <a:solidFill>
                  <a:schemeClr val="accent1"/>
                </a:solidFill>
              </a:rPr>
              <a:t>mécanique des fluides , </a:t>
            </a:r>
            <a:r>
              <a:rPr lang="fr-FR" sz="2000" dirty="0">
                <a:solidFill>
                  <a:schemeClr val="accent2"/>
                </a:solidFill>
              </a:rPr>
              <a:t>l'</a:t>
            </a:r>
            <a:r>
              <a:rPr lang="fr-FR" sz="2000" b="1" dirty="0">
                <a:solidFill>
                  <a:schemeClr val="accent2"/>
                </a:solidFill>
              </a:rPr>
              <a:t>angle d'incidence</a:t>
            </a:r>
            <a:r>
              <a:rPr lang="fr-FR" sz="2000" dirty="0">
                <a:solidFill>
                  <a:schemeClr val="accent2"/>
                </a:solidFill>
              </a:rPr>
              <a:t> </a:t>
            </a:r>
            <a:r>
              <a:rPr lang="fr-FR" sz="2000" dirty="0"/>
              <a:t>est l’</a:t>
            </a:r>
            <a:r>
              <a:rPr lang="fr-FR" sz="2000" dirty="0">
                <a:solidFill>
                  <a:schemeClr val="accent1"/>
                </a:solidFill>
              </a:rPr>
              <a:t>angle</a:t>
            </a:r>
            <a:r>
              <a:rPr lang="fr-FR" sz="2000" dirty="0"/>
              <a:t> formé par la corde de référence du </a:t>
            </a:r>
            <a:r>
              <a:rPr lang="fr-FR" sz="2000" dirty="0">
                <a:solidFill>
                  <a:schemeClr val="accent1"/>
                </a:solidFill>
              </a:rPr>
              <a:t>profil</a:t>
            </a:r>
            <a:r>
              <a:rPr lang="fr-FR" sz="2000" dirty="0"/>
              <a:t> d’une surface et le vecteur vitesse du vent relatif, </a:t>
            </a:r>
            <a:br>
              <a:rPr lang="fr-FR" sz="2000" dirty="0"/>
            </a:br>
            <a:r>
              <a:rPr lang="fr-FR" sz="2000" dirty="0"/>
              <a:t>ou l'angle entre cette corde et la direction du vent attaquant le profil, d'où l'appellation anglaise </a:t>
            </a:r>
            <a:r>
              <a:rPr lang="fr-FR" sz="2000" i="1" dirty="0"/>
              <a:t>angle of </a:t>
            </a:r>
            <a:r>
              <a:rPr lang="fr-FR" sz="2000" i="1" dirty="0" err="1"/>
              <a:t>attack</a:t>
            </a:r>
            <a:r>
              <a:rPr lang="fr-FR" sz="2000" dirty="0"/>
              <a:t> (</a:t>
            </a:r>
            <a:r>
              <a:rPr lang="fr-FR" sz="2000" i="1" dirty="0"/>
              <a:t>AOA</a:t>
            </a:r>
            <a:r>
              <a:rPr lang="fr-FR" sz="2000" dirty="0"/>
              <a:t>). Elle se note </a:t>
            </a:r>
            <a:r>
              <a:rPr lang="fr-FR" sz="2000" b="1" dirty="0">
                <a:solidFill>
                  <a:schemeClr val="accent2"/>
                </a:solidFill>
              </a:rPr>
              <a:t>alpha</a:t>
            </a:r>
          </a:p>
          <a:p>
            <a:r>
              <a:rPr lang="fr-FR" sz="2000" dirty="0"/>
              <a:t>La </a:t>
            </a:r>
            <a:r>
              <a:rPr lang="fr-FR" sz="2000" dirty="0">
                <a:solidFill>
                  <a:schemeClr val="accent1"/>
                </a:solidFill>
              </a:rPr>
              <a:t>portance</a:t>
            </a:r>
            <a:r>
              <a:rPr lang="fr-FR" sz="2000" dirty="0"/>
              <a:t> d'une aile est en relation directe avec son </a:t>
            </a:r>
            <a:r>
              <a:rPr lang="fr-FR" sz="2000" dirty="0">
                <a:solidFill>
                  <a:schemeClr val="accent1"/>
                </a:solidFill>
              </a:rPr>
              <a:t>angle d'incidence</a:t>
            </a:r>
            <a:r>
              <a:rPr lang="fr-FR" sz="2000" dirty="0"/>
              <a:t>, plus l'angle d'incidence est important plus la portance est grande (et plus la </a:t>
            </a:r>
            <a:r>
              <a:rPr lang="fr-FR" sz="2000" dirty="0">
                <a:solidFill>
                  <a:schemeClr val="accent1"/>
                </a:solidFill>
              </a:rPr>
              <a:t>traînée</a:t>
            </a:r>
            <a:r>
              <a:rPr lang="fr-FR" sz="2000" dirty="0"/>
              <a:t> augmente). </a:t>
            </a:r>
            <a:br>
              <a:rPr lang="fr-FR" sz="2000" dirty="0"/>
            </a:br>
            <a:r>
              <a:rPr lang="fr-FR" sz="2000" dirty="0"/>
              <a:t>Ceci reste vrai jusqu'au point de décrochage, où la portance commence à décroître à cause de la </a:t>
            </a:r>
            <a:r>
              <a:rPr lang="fr-FR" sz="2000" dirty="0">
                <a:solidFill>
                  <a:schemeClr val="accent1"/>
                </a:solidFill>
              </a:rPr>
              <a:t>séparation des flux d’air </a:t>
            </a:r>
            <a:r>
              <a:rPr lang="fr-FR" sz="2000" dirty="0"/>
              <a:t>sur l'extrados.</a:t>
            </a:r>
          </a:p>
          <a:p>
            <a:endParaRPr lang="fr-FR" b="1" dirty="0">
              <a:solidFill>
                <a:schemeClr val="accent2"/>
              </a:solidFill>
            </a:endParaRPr>
          </a:p>
        </p:txBody>
      </p:sp>
      <p:pic>
        <p:nvPicPr>
          <p:cNvPr id="6" name="Espace réservé du contenu 5">
            <a:extLst>
              <a:ext uri="{FF2B5EF4-FFF2-40B4-BE49-F238E27FC236}">
                <a16:creationId xmlns:a16="http://schemas.microsoft.com/office/drawing/2014/main" id="{BE997DA5-9783-8643-87F0-C9E1E7C3EA28}"/>
              </a:ext>
            </a:extLst>
          </p:cNvPr>
          <p:cNvPicPr>
            <a:picLocks noGrp="1" noChangeAspect="1"/>
          </p:cNvPicPr>
          <p:nvPr>
            <p:ph sz="half" idx="2"/>
          </p:nvPr>
        </p:nvPicPr>
        <p:blipFill>
          <a:blip r:embed="rId3"/>
          <a:stretch>
            <a:fillRect/>
          </a:stretch>
        </p:blipFill>
        <p:spPr>
          <a:xfrm>
            <a:off x="6469037" y="1659467"/>
            <a:ext cx="5608877" cy="3962400"/>
          </a:xfrm>
        </p:spPr>
      </p:pic>
    </p:spTree>
    <p:extLst>
      <p:ext uri="{BB962C8B-B14F-4D97-AF65-F5344CB8AC3E}">
        <p14:creationId xmlns:p14="http://schemas.microsoft.com/office/powerpoint/2010/main" val="55457512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4597</TotalTime>
  <Words>2160</Words>
  <Application>Microsoft Macintosh PowerPoint</Application>
  <PresentationFormat>Grand écran</PresentationFormat>
  <Paragraphs>122</Paragraphs>
  <Slides>19</Slides>
  <Notes>19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Arial</vt:lpstr>
      <vt:lpstr>Calibri</vt:lpstr>
      <vt:lpstr>Calibri Light</vt:lpstr>
      <vt:lpstr>Thème Office</vt:lpstr>
      <vt:lpstr>ULM NORD LORRAINE</vt:lpstr>
      <vt:lpstr>Comment ca vole</vt:lpstr>
      <vt:lpstr>  Ecoulements de l’air </vt:lpstr>
      <vt:lpstr>  Resistance de l’air </vt:lpstr>
      <vt:lpstr>  Importance du profil </vt:lpstr>
      <vt:lpstr>  Les Forces </vt:lpstr>
      <vt:lpstr>  La portance et la traînée </vt:lpstr>
      <vt:lpstr>  Comment la portance est-elle créée </vt:lpstr>
      <vt:lpstr>  L’incidence </vt:lpstr>
      <vt:lpstr>  Notion de polaire </vt:lpstr>
      <vt:lpstr>  Points caractéristiques de la polaire d'un avion équipé de moteur(s) à pistons  </vt:lpstr>
      <vt:lpstr>  Notion de finesse </vt:lpstr>
      <vt:lpstr>  Comparaison des finesses en vol plané </vt:lpstr>
      <vt:lpstr>  La finesse sol </vt:lpstr>
      <vt:lpstr>  Le vol en virage </vt:lpstr>
      <vt:lpstr>  Le virage symétrique  </vt:lpstr>
      <vt:lpstr>  Le virage glissé  </vt:lpstr>
      <vt:lpstr>  Le virage dérapé  </vt:lpstr>
      <vt:lpstr>AGENDA prévisionnel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ULM NORD LORRAINE</dc:title>
  <dc:creator>pascal.lanser@orange.fr</dc:creator>
  <cp:lastModifiedBy>Pascal Lanser</cp:lastModifiedBy>
  <cp:revision>44</cp:revision>
  <dcterms:created xsi:type="dcterms:W3CDTF">2020-02-13T11:17:52Z</dcterms:created>
  <dcterms:modified xsi:type="dcterms:W3CDTF">2022-01-23T07:10:59Z</dcterms:modified>
</cp:coreProperties>
</file>