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56" r:id="rId2"/>
    <p:sldId id="314" r:id="rId3"/>
    <p:sldId id="259" r:id="rId4"/>
    <p:sldId id="313" r:id="rId5"/>
    <p:sldId id="312" r:id="rId6"/>
    <p:sldId id="306" r:id="rId7"/>
    <p:sldId id="309" r:id="rId8"/>
    <p:sldId id="310" r:id="rId9"/>
    <p:sldId id="311" r:id="rId10"/>
    <p:sldId id="315" r:id="rId11"/>
    <p:sldId id="316" r:id="rId12"/>
    <p:sldId id="257"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4597"/>
    <p:restoredTop sz="95000"/>
  </p:normalViewPr>
  <p:slideViewPr>
    <p:cSldViewPr snapToGrid="0" snapToObjects="1">
      <p:cViewPr varScale="1">
        <p:scale>
          <a:sx n="54" d="100"/>
          <a:sy n="54" d="100"/>
        </p:scale>
        <p:origin x="232" y="1064"/>
      </p:cViewPr>
      <p:guideLst/>
    </p:cSldViewPr>
  </p:slideViewPr>
  <p:notesTextViewPr>
    <p:cViewPr>
      <p:scale>
        <a:sx n="1" d="1"/>
        <a:sy n="1" d="1"/>
      </p:scale>
      <p:origin x="0" y="0"/>
    </p:cViewPr>
  </p:notesTextViewPr>
  <p:notesViewPr>
    <p:cSldViewPr snapToGrid="0" snapToObjects="1">
      <p:cViewPr varScale="1">
        <p:scale>
          <a:sx n="80" d="100"/>
          <a:sy n="80" d="100"/>
        </p:scale>
        <p:origin x="3408"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4C8857F-0504-2D48-98B8-7769AD89D38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0DA28F76-D707-2B45-B999-A835D418759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F059E3-5B0B-9C4F-8522-1F7F091BE053}" type="datetimeFigureOut">
              <a:rPr lang="fr-FR" smtClean="0"/>
              <a:t>22/03/2020</a:t>
            </a:fld>
            <a:endParaRPr lang="fr-FR"/>
          </a:p>
        </p:txBody>
      </p:sp>
      <p:sp>
        <p:nvSpPr>
          <p:cNvPr id="4" name="Espace réservé du pied de page 3">
            <a:extLst>
              <a:ext uri="{FF2B5EF4-FFF2-40B4-BE49-F238E27FC236}">
                <a16:creationId xmlns:a16="http://schemas.microsoft.com/office/drawing/2014/main" id="{EDD9CCE9-05CB-5A47-97F7-95C0D2DFA96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08E30114-6AE2-1E4E-86BD-5822C866DD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F204FD-2A22-9949-BF37-4B7A59403E56}" type="slidenum">
              <a:rPr lang="fr-FR" smtClean="0"/>
              <a:t>‹N°›</a:t>
            </a:fld>
            <a:endParaRPr lang="fr-FR"/>
          </a:p>
        </p:txBody>
      </p:sp>
    </p:spTree>
    <p:extLst>
      <p:ext uri="{BB962C8B-B14F-4D97-AF65-F5344CB8AC3E}">
        <p14:creationId xmlns:p14="http://schemas.microsoft.com/office/powerpoint/2010/main" val="1805687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F76C6A-E2BA-E945-A710-C7E98A6DA62B}" type="datetimeFigureOut">
              <a:rPr lang="fr-FR" smtClean="0"/>
              <a:t>22/03/2020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5DB1F3-4997-2F42-BA67-34DA4A2A6A96}" type="slidenum">
              <a:rPr lang="fr-FR" smtClean="0"/>
              <a:t>‹N°›</a:t>
            </a:fld>
            <a:endParaRPr lang="fr-FR"/>
          </a:p>
        </p:txBody>
      </p:sp>
    </p:spTree>
    <p:extLst>
      <p:ext uri="{BB962C8B-B14F-4D97-AF65-F5344CB8AC3E}">
        <p14:creationId xmlns:p14="http://schemas.microsoft.com/office/powerpoint/2010/main" val="162613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1</a:t>
            </a:fld>
            <a:endParaRPr lang="fr-FR"/>
          </a:p>
        </p:txBody>
      </p:sp>
    </p:spTree>
    <p:extLst>
      <p:ext uri="{BB962C8B-B14F-4D97-AF65-F5344CB8AC3E}">
        <p14:creationId xmlns:p14="http://schemas.microsoft.com/office/powerpoint/2010/main" val="1039167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10</a:t>
            </a:fld>
            <a:endParaRPr lang="fr-FR"/>
          </a:p>
        </p:txBody>
      </p:sp>
    </p:spTree>
    <p:extLst>
      <p:ext uri="{BB962C8B-B14F-4D97-AF65-F5344CB8AC3E}">
        <p14:creationId xmlns:p14="http://schemas.microsoft.com/office/powerpoint/2010/main" val="3635741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11</a:t>
            </a:fld>
            <a:endParaRPr lang="fr-FR"/>
          </a:p>
        </p:txBody>
      </p:sp>
    </p:spTree>
    <p:extLst>
      <p:ext uri="{BB962C8B-B14F-4D97-AF65-F5344CB8AC3E}">
        <p14:creationId xmlns:p14="http://schemas.microsoft.com/office/powerpoint/2010/main" val="3072266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12</a:t>
            </a:fld>
            <a:endParaRPr lang="fr-FR"/>
          </a:p>
        </p:txBody>
      </p:sp>
    </p:spTree>
    <p:extLst>
      <p:ext uri="{BB962C8B-B14F-4D97-AF65-F5344CB8AC3E}">
        <p14:creationId xmlns:p14="http://schemas.microsoft.com/office/powerpoint/2010/main" val="2179475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2</a:t>
            </a:fld>
            <a:endParaRPr lang="fr-FR"/>
          </a:p>
        </p:txBody>
      </p:sp>
    </p:spTree>
    <p:extLst>
      <p:ext uri="{BB962C8B-B14F-4D97-AF65-F5344CB8AC3E}">
        <p14:creationId xmlns:p14="http://schemas.microsoft.com/office/powerpoint/2010/main" val="3200942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3</a:t>
            </a:fld>
            <a:endParaRPr lang="fr-FR"/>
          </a:p>
        </p:txBody>
      </p:sp>
    </p:spTree>
    <p:extLst>
      <p:ext uri="{BB962C8B-B14F-4D97-AF65-F5344CB8AC3E}">
        <p14:creationId xmlns:p14="http://schemas.microsoft.com/office/powerpoint/2010/main" val="3540628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4</a:t>
            </a:fld>
            <a:endParaRPr lang="fr-FR"/>
          </a:p>
        </p:txBody>
      </p:sp>
    </p:spTree>
    <p:extLst>
      <p:ext uri="{BB962C8B-B14F-4D97-AF65-F5344CB8AC3E}">
        <p14:creationId xmlns:p14="http://schemas.microsoft.com/office/powerpoint/2010/main" val="329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5</a:t>
            </a:fld>
            <a:endParaRPr lang="fr-FR"/>
          </a:p>
        </p:txBody>
      </p:sp>
    </p:spTree>
    <p:extLst>
      <p:ext uri="{BB962C8B-B14F-4D97-AF65-F5344CB8AC3E}">
        <p14:creationId xmlns:p14="http://schemas.microsoft.com/office/powerpoint/2010/main" val="1309352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6</a:t>
            </a:fld>
            <a:endParaRPr lang="fr-FR"/>
          </a:p>
        </p:txBody>
      </p:sp>
    </p:spTree>
    <p:extLst>
      <p:ext uri="{BB962C8B-B14F-4D97-AF65-F5344CB8AC3E}">
        <p14:creationId xmlns:p14="http://schemas.microsoft.com/office/powerpoint/2010/main" val="3015018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7</a:t>
            </a:fld>
            <a:endParaRPr lang="fr-FR"/>
          </a:p>
        </p:txBody>
      </p:sp>
    </p:spTree>
    <p:extLst>
      <p:ext uri="{BB962C8B-B14F-4D97-AF65-F5344CB8AC3E}">
        <p14:creationId xmlns:p14="http://schemas.microsoft.com/office/powerpoint/2010/main" val="1706644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8</a:t>
            </a:fld>
            <a:endParaRPr lang="fr-FR"/>
          </a:p>
        </p:txBody>
      </p:sp>
    </p:spTree>
    <p:extLst>
      <p:ext uri="{BB962C8B-B14F-4D97-AF65-F5344CB8AC3E}">
        <p14:creationId xmlns:p14="http://schemas.microsoft.com/office/powerpoint/2010/main" val="2907087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5DB1F3-4997-2F42-BA67-34DA4A2A6A96}" type="slidenum">
              <a:rPr lang="fr-FR" smtClean="0"/>
              <a:t>9</a:t>
            </a:fld>
            <a:endParaRPr lang="fr-FR"/>
          </a:p>
        </p:txBody>
      </p:sp>
    </p:spTree>
    <p:extLst>
      <p:ext uri="{BB962C8B-B14F-4D97-AF65-F5344CB8AC3E}">
        <p14:creationId xmlns:p14="http://schemas.microsoft.com/office/powerpoint/2010/main" val="4263396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8DF454-21E7-0B4A-960F-52C2F5C07A3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3E72450-123A-644F-A182-C0A5DBE053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714C898-2FA8-3F48-80A6-4A4F2C4634C3}"/>
              </a:ext>
            </a:extLst>
          </p:cNvPr>
          <p:cNvSpPr>
            <a:spLocks noGrp="1"/>
          </p:cNvSpPr>
          <p:nvPr>
            <p:ph type="dt" sz="half" idx="10"/>
          </p:nvPr>
        </p:nvSpPr>
        <p:spPr/>
        <p:txBody>
          <a:bodyPr/>
          <a:lstStyle/>
          <a:p>
            <a:fld id="{B0DB584C-AB10-C140-BC80-E462AF06F422}" type="datetimeFigureOut">
              <a:rPr lang="fr-FR" smtClean="0"/>
              <a:t>22/03/2020</a:t>
            </a:fld>
            <a:endParaRPr lang="fr-FR"/>
          </a:p>
        </p:txBody>
      </p:sp>
      <p:sp>
        <p:nvSpPr>
          <p:cNvPr id="5" name="Espace réservé du pied de page 4">
            <a:extLst>
              <a:ext uri="{FF2B5EF4-FFF2-40B4-BE49-F238E27FC236}">
                <a16:creationId xmlns:a16="http://schemas.microsoft.com/office/drawing/2014/main" id="{724ED65D-6FCB-D74F-B8C4-2E9FA3260F1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420BB39-5178-1648-B977-168580C80087}"/>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2076188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B55FAB-BD21-6C47-A008-76437586191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4F40D72-694A-4C4D-89BF-B2D12FC254D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5D36FDB-F00C-1344-A2EC-3D141A4CEBEE}"/>
              </a:ext>
            </a:extLst>
          </p:cNvPr>
          <p:cNvSpPr>
            <a:spLocks noGrp="1"/>
          </p:cNvSpPr>
          <p:nvPr>
            <p:ph type="dt" sz="half" idx="10"/>
          </p:nvPr>
        </p:nvSpPr>
        <p:spPr/>
        <p:txBody>
          <a:bodyPr/>
          <a:lstStyle/>
          <a:p>
            <a:fld id="{B0DB584C-AB10-C140-BC80-E462AF06F422}" type="datetimeFigureOut">
              <a:rPr lang="fr-FR" smtClean="0"/>
              <a:t>22/03/2020</a:t>
            </a:fld>
            <a:endParaRPr lang="fr-FR"/>
          </a:p>
        </p:txBody>
      </p:sp>
      <p:sp>
        <p:nvSpPr>
          <p:cNvPr id="5" name="Espace réservé du pied de page 4">
            <a:extLst>
              <a:ext uri="{FF2B5EF4-FFF2-40B4-BE49-F238E27FC236}">
                <a16:creationId xmlns:a16="http://schemas.microsoft.com/office/drawing/2014/main" id="{9A060AA3-68D1-4744-84C4-FDC9BB33989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8CF749B-04EE-BE47-A6FB-5EF1E42218AE}"/>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2941187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7219203-FA10-D148-B972-8C31A94CCB0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84A26E3-AF6C-A246-9B42-925BB7A4B64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C2C73C3-A48B-3F48-9AB1-5600572DD2A1}"/>
              </a:ext>
            </a:extLst>
          </p:cNvPr>
          <p:cNvSpPr>
            <a:spLocks noGrp="1"/>
          </p:cNvSpPr>
          <p:nvPr>
            <p:ph type="dt" sz="half" idx="10"/>
          </p:nvPr>
        </p:nvSpPr>
        <p:spPr/>
        <p:txBody>
          <a:bodyPr/>
          <a:lstStyle/>
          <a:p>
            <a:fld id="{B0DB584C-AB10-C140-BC80-E462AF06F422}" type="datetimeFigureOut">
              <a:rPr lang="fr-FR" smtClean="0"/>
              <a:t>22/03/2020</a:t>
            </a:fld>
            <a:endParaRPr lang="fr-FR"/>
          </a:p>
        </p:txBody>
      </p:sp>
      <p:sp>
        <p:nvSpPr>
          <p:cNvPr id="5" name="Espace réservé du pied de page 4">
            <a:extLst>
              <a:ext uri="{FF2B5EF4-FFF2-40B4-BE49-F238E27FC236}">
                <a16:creationId xmlns:a16="http://schemas.microsoft.com/office/drawing/2014/main" id="{524F35AB-4A9C-D74E-BB3D-FECC0FA9713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6A1ECAA-F991-1D46-86A7-26EB60E7BF01}"/>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3041404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58F893-3763-3F43-8C4D-9B9E305BA13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5B6F1D2-3B6E-D344-8543-E963EF99F92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E2B76CD-C035-2444-B389-379EE68FD2D7}"/>
              </a:ext>
            </a:extLst>
          </p:cNvPr>
          <p:cNvSpPr>
            <a:spLocks noGrp="1"/>
          </p:cNvSpPr>
          <p:nvPr>
            <p:ph type="dt" sz="half" idx="10"/>
          </p:nvPr>
        </p:nvSpPr>
        <p:spPr/>
        <p:txBody>
          <a:bodyPr/>
          <a:lstStyle/>
          <a:p>
            <a:fld id="{B0DB584C-AB10-C140-BC80-E462AF06F422}" type="datetimeFigureOut">
              <a:rPr lang="fr-FR" smtClean="0"/>
              <a:t>22/03/2020</a:t>
            </a:fld>
            <a:endParaRPr lang="fr-FR"/>
          </a:p>
        </p:txBody>
      </p:sp>
      <p:sp>
        <p:nvSpPr>
          <p:cNvPr id="5" name="Espace réservé du pied de page 4">
            <a:extLst>
              <a:ext uri="{FF2B5EF4-FFF2-40B4-BE49-F238E27FC236}">
                <a16:creationId xmlns:a16="http://schemas.microsoft.com/office/drawing/2014/main" id="{B870609A-0E0D-DC49-BFD9-DF1F4BCBDA7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69E457C-47DF-504B-B91B-BB797F430F97}"/>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901467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B99B0C-8CFD-324A-BF7F-3751813A875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6ABA009-D318-CD41-AB08-B57A2DBBF2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4269352-9947-B048-892D-11397A11A48E}"/>
              </a:ext>
            </a:extLst>
          </p:cNvPr>
          <p:cNvSpPr>
            <a:spLocks noGrp="1"/>
          </p:cNvSpPr>
          <p:nvPr>
            <p:ph type="dt" sz="half" idx="10"/>
          </p:nvPr>
        </p:nvSpPr>
        <p:spPr/>
        <p:txBody>
          <a:bodyPr/>
          <a:lstStyle/>
          <a:p>
            <a:fld id="{B0DB584C-AB10-C140-BC80-E462AF06F422}" type="datetimeFigureOut">
              <a:rPr lang="fr-FR" smtClean="0"/>
              <a:t>22/03/2020</a:t>
            </a:fld>
            <a:endParaRPr lang="fr-FR"/>
          </a:p>
        </p:txBody>
      </p:sp>
      <p:sp>
        <p:nvSpPr>
          <p:cNvPr id="5" name="Espace réservé du pied de page 4">
            <a:extLst>
              <a:ext uri="{FF2B5EF4-FFF2-40B4-BE49-F238E27FC236}">
                <a16:creationId xmlns:a16="http://schemas.microsoft.com/office/drawing/2014/main" id="{E8EA0261-DB32-9044-9A63-C64F4E3431E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FEBCC9D-C16E-9840-9846-2FA9D1002121}"/>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3576570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B59BA8-10BC-144F-8F62-06BBDDADD5F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B306301-7662-FF4B-AAE5-12754A586DD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8671C27-664A-6243-94E5-8BB7C175BE8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E0217D7-0F45-4D44-91CD-645A240B8853}"/>
              </a:ext>
            </a:extLst>
          </p:cNvPr>
          <p:cNvSpPr>
            <a:spLocks noGrp="1"/>
          </p:cNvSpPr>
          <p:nvPr>
            <p:ph type="dt" sz="half" idx="10"/>
          </p:nvPr>
        </p:nvSpPr>
        <p:spPr/>
        <p:txBody>
          <a:bodyPr/>
          <a:lstStyle/>
          <a:p>
            <a:fld id="{B0DB584C-AB10-C140-BC80-E462AF06F422}" type="datetimeFigureOut">
              <a:rPr lang="fr-FR" smtClean="0"/>
              <a:t>22/03/2020</a:t>
            </a:fld>
            <a:endParaRPr lang="fr-FR"/>
          </a:p>
        </p:txBody>
      </p:sp>
      <p:sp>
        <p:nvSpPr>
          <p:cNvPr id="6" name="Espace réservé du pied de page 5">
            <a:extLst>
              <a:ext uri="{FF2B5EF4-FFF2-40B4-BE49-F238E27FC236}">
                <a16:creationId xmlns:a16="http://schemas.microsoft.com/office/drawing/2014/main" id="{D7BC3B8F-9449-4443-9E03-8598D212393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65DF0D6-F257-BE47-85D6-329314C64021}"/>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241574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33FFB6-4EF3-924B-9640-AB9B9A6AAD6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041D2F9-C69E-3B41-9785-B510A6EED6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3F5C07F-354F-0F45-A8F3-9B8D94963BB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4E63260-E0A5-134C-8058-9D9CC64240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9E425B5-9CD5-CA47-8C4C-A592591A8C7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A4BB86B-EBD6-B14D-B6FC-488C31FE1A6E}"/>
              </a:ext>
            </a:extLst>
          </p:cNvPr>
          <p:cNvSpPr>
            <a:spLocks noGrp="1"/>
          </p:cNvSpPr>
          <p:nvPr>
            <p:ph type="dt" sz="half" idx="10"/>
          </p:nvPr>
        </p:nvSpPr>
        <p:spPr/>
        <p:txBody>
          <a:bodyPr/>
          <a:lstStyle/>
          <a:p>
            <a:fld id="{B0DB584C-AB10-C140-BC80-E462AF06F422}" type="datetimeFigureOut">
              <a:rPr lang="fr-FR" smtClean="0"/>
              <a:t>22/03/2020</a:t>
            </a:fld>
            <a:endParaRPr lang="fr-FR"/>
          </a:p>
        </p:txBody>
      </p:sp>
      <p:sp>
        <p:nvSpPr>
          <p:cNvPr id="8" name="Espace réservé du pied de page 7">
            <a:extLst>
              <a:ext uri="{FF2B5EF4-FFF2-40B4-BE49-F238E27FC236}">
                <a16:creationId xmlns:a16="http://schemas.microsoft.com/office/drawing/2014/main" id="{6E874E5E-F85D-964C-8D69-CEF2F24C908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DF46253-54B8-A349-A9CF-5BE27C132087}"/>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2241698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0AF917-3F19-D64A-8A8C-7B02AA00539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A7BD900-A62A-E347-8409-F399B1FDC684}"/>
              </a:ext>
            </a:extLst>
          </p:cNvPr>
          <p:cNvSpPr>
            <a:spLocks noGrp="1"/>
          </p:cNvSpPr>
          <p:nvPr>
            <p:ph type="dt" sz="half" idx="10"/>
          </p:nvPr>
        </p:nvSpPr>
        <p:spPr/>
        <p:txBody>
          <a:bodyPr/>
          <a:lstStyle/>
          <a:p>
            <a:fld id="{B0DB584C-AB10-C140-BC80-E462AF06F422}" type="datetimeFigureOut">
              <a:rPr lang="fr-FR" smtClean="0"/>
              <a:t>22/03/2020</a:t>
            </a:fld>
            <a:endParaRPr lang="fr-FR"/>
          </a:p>
        </p:txBody>
      </p:sp>
      <p:sp>
        <p:nvSpPr>
          <p:cNvPr id="4" name="Espace réservé du pied de page 3">
            <a:extLst>
              <a:ext uri="{FF2B5EF4-FFF2-40B4-BE49-F238E27FC236}">
                <a16:creationId xmlns:a16="http://schemas.microsoft.com/office/drawing/2014/main" id="{C3135976-A505-ED49-BDF3-340F8E50438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A020047-AB28-B548-A198-E5CD6B6C4A52}"/>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590881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5591C79-00BC-DF47-B047-D9B17A42FE38}"/>
              </a:ext>
            </a:extLst>
          </p:cNvPr>
          <p:cNvSpPr>
            <a:spLocks noGrp="1"/>
          </p:cNvSpPr>
          <p:nvPr>
            <p:ph type="dt" sz="half" idx="10"/>
          </p:nvPr>
        </p:nvSpPr>
        <p:spPr/>
        <p:txBody>
          <a:bodyPr/>
          <a:lstStyle/>
          <a:p>
            <a:fld id="{B0DB584C-AB10-C140-BC80-E462AF06F422}" type="datetimeFigureOut">
              <a:rPr lang="fr-FR" smtClean="0"/>
              <a:t>22/03/2020</a:t>
            </a:fld>
            <a:endParaRPr lang="fr-FR"/>
          </a:p>
        </p:txBody>
      </p:sp>
      <p:sp>
        <p:nvSpPr>
          <p:cNvPr id="3" name="Espace réservé du pied de page 2">
            <a:extLst>
              <a:ext uri="{FF2B5EF4-FFF2-40B4-BE49-F238E27FC236}">
                <a16:creationId xmlns:a16="http://schemas.microsoft.com/office/drawing/2014/main" id="{B5BB7C89-19D2-224A-8F63-4DC4CCB7BE1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A56B72C-5E65-8248-857E-6D2FE694B1FA}"/>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3188851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5B2DB6-2E65-794F-BEDD-A95CA007140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AFEEB06-F303-FA40-9450-1608B98D4A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CC81B1A-D3F8-6348-93E3-B99ABC8F77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8145E02-0F29-134C-9BA4-3BA24BBC8E74}"/>
              </a:ext>
            </a:extLst>
          </p:cNvPr>
          <p:cNvSpPr>
            <a:spLocks noGrp="1"/>
          </p:cNvSpPr>
          <p:nvPr>
            <p:ph type="dt" sz="half" idx="10"/>
          </p:nvPr>
        </p:nvSpPr>
        <p:spPr/>
        <p:txBody>
          <a:bodyPr/>
          <a:lstStyle/>
          <a:p>
            <a:fld id="{B0DB584C-AB10-C140-BC80-E462AF06F422}" type="datetimeFigureOut">
              <a:rPr lang="fr-FR" smtClean="0"/>
              <a:t>22/03/2020</a:t>
            </a:fld>
            <a:endParaRPr lang="fr-FR"/>
          </a:p>
        </p:txBody>
      </p:sp>
      <p:sp>
        <p:nvSpPr>
          <p:cNvPr id="6" name="Espace réservé du pied de page 5">
            <a:extLst>
              <a:ext uri="{FF2B5EF4-FFF2-40B4-BE49-F238E27FC236}">
                <a16:creationId xmlns:a16="http://schemas.microsoft.com/office/drawing/2014/main" id="{A93C7AD1-843F-C64E-B2F7-66BCC91164B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D05BE1B-A12A-1749-8882-7F4E6A2A4DC4}"/>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227693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E850D9-CBF4-3048-876B-D82F2DD9F15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A1D8C11-D669-D545-8EB8-C6CD6B592E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F915E1B-D6DD-DA4D-9676-C78B6D0FC7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099E46C-7C99-E34C-9E32-D7830C1323FF}"/>
              </a:ext>
            </a:extLst>
          </p:cNvPr>
          <p:cNvSpPr>
            <a:spLocks noGrp="1"/>
          </p:cNvSpPr>
          <p:nvPr>
            <p:ph type="dt" sz="half" idx="10"/>
          </p:nvPr>
        </p:nvSpPr>
        <p:spPr/>
        <p:txBody>
          <a:bodyPr/>
          <a:lstStyle/>
          <a:p>
            <a:fld id="{B0DB584C-AB10-C140-BC80-E462AF06F422}" type="datetimeFigureOut">
              <a:rPr lang="fr-FR" smtClean="0"/>
              <a:t>22/03/2020</a:t>
            </a:fld>
            <a:endParaRPr lang="fr-FR"/>
          </a:p>
        </p:txBody>
      </p:sp>
      <p:sp>
        <p:nvSpPr>
          <p:cNvPr id="6" name="Espace réservé du pied de page 5">
            <a:extLst>
              <a:ext uri="{FF2B5EF4-FFF2-40B4-BE49-F238E27FC236}">
                <a16:creationId xmlns:a16="http://schemas.microsoft.com/office/drawing/2014/main" id="{E39C7F1E-682A-6C4B-8345-DD6B7AAF0DE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F2C9784-598B-FB4A-B6CB-35DEACBB6FC3}"/>
              </a:ext>
            </a:extLst>
          </p:cNvPr>
          <p:cNvSpPr>
            <a:spLocks noGrp="1"/>
          </p:cNvSpPr>
          <p:nvPr>
            <p:ph type="sldNum" sz="quarter" idx="12"/>
          </p:nvPr>
        </p:nvSpPr>
        <p:spPr/>
        <p:txBody>
          <a:bodyPr/>
          <a:lstStyle/>
          <a:p>
            <a:fld id="{42706CC6-7C9E-F049-B0A9-0F299594BCC5}" type="slidenum">
              <a:rPr lang="fr-FR" smtClean="0"/>
              <a:t>‹N°›</a:t>
            </a:fld>
            <a:endParaRPr lang="fr-FR"/>
          </a:p>
        </p:txBody>
      </p:sp>
    </p:spTree>
    <p:extLst>
      <p:ext uri="{BB962C8B-B14F-4D97-AF65-F5344CB8AC3E}">
        <p14:creationId xmlns:p14="http://schemas.microsoft.com/office/powerpoint/2010/main" val="1254033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3000"/>
            <a:lum/>
          </a:blip>
          <a:srcRect/>
          <a:stretch>
            <a:fillRect l="-4000" r="-4000"/>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8573DE7-62DE-0F46-8A1A-0DBB38DF42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E8E37F1-AC3A-0D41-AC47-54AD668903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53E6927-7249-8347-9A3C-0749A72D9E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B584C-AB10-C140-BC80-E462AF06F422}" type="datetimeFigureOut">
              <a:rPr lang="fr-FR" smtClean="0"/>
              <a:t>22/03/2020</a:t>
            </a:fld>
            <a:endParaRPr lang="fr-FR"/>
          </a:p>
        </p:txBody>
      </p:sp>
      <p:sp>
        <p:nvSpPr>
          <p:cNvPr id="5" name="Espace réservé du pied de page 4">
            <a:extLst>
              <a:ext uri="{FF2B5EF4-FFF2-40B4-BE49-F238E27FC236}">
                <a16:creationId xmlns:a16="http://schemas.microsoft.com/office/drawing/2014/main" id="{2F728DFF-4BE9-C245-801E-60B94095F1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3AF5409-DBC8-3E4F-93CA-CD7454BB52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706CC6-7C9E-F049-B0A9-0F299594BCC5}" type="slidenum">
              <a:rPr lang="fr-FR" smtClean="0"/>
              <a:t>‹N°›</a:t>
            </a:fld>
            <a:endParaRPr lang="fr-FR"/>
          </a:p>
        </p:txBody>
      </p:sp>
    </p:spTree>
    <p:extLst>
      <p:ext uri="{BB962C8B-B14F-4D97-AF65-F5344CB8AC3E}">
        <p14:creationId xmlns:p14="http://schemas.microsoft.com/office/powerpoint/2010/main" val="3575861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fr.wikipedia.org/wiki/Tropopause" TargetMode="External"/><Relationship Id="rId5" Type="http://schemas.openxmlformats.org/officeDocument/2006/relationships/hyperlink" Target="https://fr.wikipedia.org/wiki/Troposph%C3%A8re" TargetMode="Externa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storage.ivao.fr/training_public/Section%20Instruction/Pilote/FSx/BASE_ALT1.pdf"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9000"/>
            <a:lum/>
          </a:blip>
          <a:srcRect/>
          <a:stretch>
            <a:fillRect l="-4000" r="-4000"/>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5A44DC-BF3E-004E-B273-3FE93B310BC6}"/>
              </a:ext>
            </a:extLst>
          </p:cNvPr>
          <p:cNvSpPr>
            <a:spLocks noGrp="1"/>
          </p:cNvSpPr>
          <p:nvPr>
            <p:ph type="ctrTitle"/>
          </p:nvPr>
        </p:nvSpPr>
        <p:spPr>
          <a:xfrm>
            <a:off x="1524000" y="2536994"/>
            <a:ext cx="9144000" cy="2387600"/>
          </a:xfrm>
        </p:spPr>
        <p:txBody>
          <a:bodyPr/>
          <a:lstStyle/>
          <a:p>
            <a:r>
              <a:rPr lang="fr-FR" dirty="0">
                <a:solidFill>
                  <a:schemeClr val="tx1">
                    <a:alpha val="50000"/>
                  </a:schemeClr>
                </a:solidFill>
              </a:rPr>
              <a:t>ULM NORD LORRAINE</a:t>
            </a:r>
          </a:p>
        </p:txBody>
      </p:sp>
      <p:sp>
        <p:nvSpPr>
          <p:cNvPr id="3" name="Sous-titre 2">
            <a:extLst>
              <a:ext uri="{FF2B5EF4-FFF2-40B4-BE49-F238E27FC236}">
                <a16:creationId xmlns:a16="http://schemas.microsoft.com/office/drawing/2014/main" id="{DEFA0A53-5AD6-5A4B-85BC-CE2E8D64C732}"/>
              </a:ext>
            </a:extLst>
          </p:cNvPr>
          <p:cNvSpPr>
            <a:spLocks noGrp="1"/>
          </p:cNvSpPr>
          <p:nvPr>
            <p:ph type="subTitle" idx="1"/>
          </p:nvPr>
        </p:nvSpPr>
        <p:spPr>
          <a:xfrm>
            <a:off x="4138861" y="4999146"/>
            <a:ext cx="3914277" cy="1106970"/>
          </a:xfrm>
        </p:spPr>
        <p:txBody>
          <a:bodyPr wrap="none" anchor="ctr" anchorCtr="0">
            <a:spAutoFit/>
          </a:bodyPr>
          <a:lstStyle/>
          <a:p>
            <a:r>
              <a:rPr lang="fr-FR" sz="3200" dirty="0">
                <a:solidFill>
                  <a:schemeClr val="tx1">
                    <a:alpha val="59000"/>
                  </a:schemeClr>
                </a:solidFill>
              </a:rPr>
              <a:t>Cours théoriques ULM</a:t>
            </a:r>
          </a:p>
          <a:p>
            <a:r>
              <a:rPr lang="fr-FR" sz="3200" dirty="0">
                <a:solidFill>
                  <a:schemeClr val="tx1">
                    <a:alpha val="59000"/>
                  </a:schemeClr>
                </a:solidFill>
              </a:rPr>
              <a:t>Altimétrie</a:t>
            </a:r>
          </a:p>
        </p:txBody>
      </p:sp>
      <p:sp>
        <p:nvSpPr>
          <p:cNvPr id="4" name="ZoneTexte 3">
            <a:extLst>
              <a:ext uri="{FF2B5EF4-FFF2-40B4-BE49-F238E27FC236}">
                <a16:creationId xmlns:a16="http://schemas.microsoft.com/office/drawing/2014/main" id="{152ACDDC-D1A3-7146-842C-E3E69A0967E4}"/>
              </a:ext>
            </a:extLst>
          </p:cNvPr>
          <p:cNvSpPr txBox="1"/>
          <p:nvPr/>
        </p:nvSpPr>
        <p:spPr>
          <a:xfrm>
            <a:off x="9787467" y="6180667"/>
            <a:ext cx="1519198" cy="369332"/>
          </a:xfrm>
          <a:prstGeom prst="rect">
            <a:avLst/>
          </a:prstGeom>
          <a:noFill/>
        </p:spPr>
        <p:txBody>
          <a:bodyPr wrap="none" rtlCol="0">
            <a:spAutoFit/>
          </a:bodyPr>
          <a:lstStyle/>
          <a:p>
            <a:r>
              <a:rPr lang="fr-FR" dirty="0"/>
              <a:t>22 Mars  2020</a:t>
            </a:r>
          </a:p>
        </p:txBody>
      </p:sp>
    </p:spTree>
    <p:extLst>
      <p:ext uri="{BB962C8B-B14F-4D97-AF65-F5344CB8AC3E}">
        <p14:creationId xmlns:p14="http://schemas.microsoft.com/office/powerpoint/2010/main" val="2205679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23E859E-BCBF-4E66-BDB2-B45C407894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2741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3A9AEE7E-B925-446D-8A61-75BFE40B8B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45716" b="33968"/>
          <a:stretch/>
        </p:blipFill>
        <p:spPr>
          <a:xfrm>
            <a:off x="0" y="1217573"/>
            <a:ext cx="12192000" cy="1393277"/>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a:xfrm>
            <a:off x="804672" y="457200"/>
            <a:ext cx="10579398" cy="1299411"/>
          </a:xfrm>
        </p:spPr>
        <p:txBody>
          <a:bodyPr vert="horz" lIns="91440" tIns="45720" rIns="91440" bIns="45720" rtlCol="0" anchor="ctr">
            <a:normAutofit/>
          </a:bodyPr>
          <a:lstStyle/>
          <a:p>
            <a:r>
              <a:rPr lang="en-US" b="1" kern="1200" dirty="0" err="1">
                <a:solidFill>
                  <a:srgbClr val="FFFFFF"/>
                </a:solidFill>
                <a:latin typeface="+mj-lt"/>
                <a:ea typeface="+mj-ea"/>
                <a:cs typeface="+mj-cs"/>
              </a:rPr>
              <a:t>Règle</a:t>
            </a:r>
            <a:r>
              <a:rPr lang="en-US" b="1" kern="1200" dirty="0">
                <a:solidFill>
                  <a:srgbClr val="FFFFFF"/>
                </a:solidFill>
                <a:latin typeface="+mj-lt"/>
                <a:ea typeface="+mj-ea"/>
                <a:cs typeface="+mj-cs"/>
              </a:rPr>
              <a:t> semi-</a:t>
            </a:r>
            <a:r>
              <a:rPr lang="en-US" b="1" kern="1200" dirty="0" err="1">
                <a:solidFill>
                  <a:srgbClr val="FFFFFF"/>
                </a:solidFill>
                <a:latin typeface="+mj-lt"/>
                <a:ea typeface="+mj-ea"/>
                <a:cs typeface="+mj-cs"/>
              </a:rPr>
              <a:t>circulaire</a:t>
            </a:r>
            <a:endParaRPr lang="en-US" b="1" kern="1200" dirty="0">
              <a:solidFill>
                <a:srgbClr val="FFFFFF"/>
              </a:solidFill>
              <a:latin typeface="+mj-lt"/>
              <a:ea typeface="+mj-ea"/>
              <a:cs typeface="+mj-cs"/>
            </a:endParaRPr>
          </a:p>
        </p:txBody>
      </p:sp>
      <p:sp>
        <p:nvSpPr>
          <p:cNvPr id="31" name="Rectangle 30">
            <a:extLst>
              <a:ext uri="{FF2B5EF4-FFF2-40B4-BE49-F238E27FC236}">
                <a16:creationId xmlns:a16="http://schemas.microsoft.com/office/drawing/2014/main" id="{B45D527E-542C-44E0-8FC2-F03B24CFA2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466471"/>
            <a:ext cx="12188952" cy="43915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Espace réservé du contenu 8" descr="Une image contenant texte, carte&#10;&#10;Description générée automatiquement">
            <a:extLst>
              <a:ext uri="{FF2B5EF4-FFF2-40B4-BE49-F238E27FC236}">
                <a16:creationId xmlns:a16="http://schemas.microsoft.com/office/drawing/2014/main" id="{C046DA93-6C0E-CF4D-8A9C-35B38BC40EF1}"/>
              </a:ext>
            </a:extLst>
          </p:cNvPr>
          <p:cNvPicPr>
            <a:picLocks noGrp="1" noChangeAspect="1"/>
          </p:cNvPicPr>
          <p:nvPr>
            <p:ph sz="half" idx="1"/>
          </p:nvPr>
        </p:nvPicPr>
        <p:blipFill>
          <a:blip r:embed="rId4"/>
          <a:stretch>
            <a:fillRect/>
          </a:stretch>
        </p:blipFill>
        <p:spPr>
          <a:xfrm>
            <a:off x="4732238" y="2516984"/>
            <a:ext cx="7066802" cy="3579016"/>
          </a:xfrm>
        </p:spPr>
      </p:pic>
      <p:sp>
        <p:nvSpPr>
          <p:cNvPr id="10" name="ZoneTexte 9">
            <a:extLst>
              <a:ext uri="{FF2B5EF4-FFF2-40B4-BE49-F238E27FC236}">
                <a16:creationId xmlns:a16="http://schemas.microsoft.com/office/drawing/2014/main" id="{0B3EFA82-0A2C-154B-829B-585616FE1E61}"/>
              </a:ext>
            </a:extLst>
          </p:cNvPr>
          <p:cNvSpPr txBox="1"/>
          <p:nvPr/>
        </p:nvSpPr>
        <p:spPr>
          <a:xfrm>
            <a:off x="239486" y="3005508"/>
            <a:ext cx="4271119" cy="2862322"/>
          </a:xfrm>
          <a:prstGeom prst="rect">
            <a:avLst/>
          </a:prstGeom>
          <a:noFill/>
        </p:spPr>
        <p:txBody>
          <a:bodyPr wrap="square" rtlCol="0">
            <a:spAutoFit/>
          </a:bodyPr>
          <a:lstStyle/>
          <a:p>
            <a:r>
              <a:rPr lang="fr-FR" b="1" dirty="0"/>
              <a:t> Note: </a:t>
            </a:r>
            <a:r>
              <a:rPr lang="fr-FR" dirty="0"/>
              <a:t>Quand une altitude de transition est applicable (TMA), on applique la règle semi-circulaire à</a:t>
            </a:r>
          </a:p>
          <a:p>
            <a:r>
              <a:rPr lang="fr-FR" dirty="0"/>
              <a:t>des "niveaux de vol QNH" au-dessous de l’altitude de transition et au-dessus de 3000ft ASFC).</a:t>
            </a:r>
          </a:p>
          <a:p>
            <a:r>
              <a:rPr lang="fr-FR" dirty="0"/>
              <a:t> </a:t>
            </a:r>
            <a:r>
              <a:rPr lang="fr-FR" b="1" dirty="0"/>
              <a:t>Note: </a:t>
            </a:r>
            <a:r>
              <a:rPr lang="fr-FR" dirty="0"/>
              <a:t>En VMC, sauf indication contraire, le vol doit s’effectuer en niveau de vol au-dessus de 3000ft</a:t>
            </a:r>
          </a:p>
          <a:p>
            <a:r>
              <a:rPr lang="fr-FR" dirty="0"/>
              <a:t>ASFC (donc libre au-dessous).</a:t>
            </a:r>
          </a:p>
        </p:txBody>
      </p:sp>
    </p:spTree>
    <p:extLst>
      <p:ext uri="{BB962C8B-B14F-4D97-AF65-F5344CB8AC3E}">
        <p14:creationId xmlns:p14="http://schemas.microsoft.com/office/powerpoint/2010/main" val="1992708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523E859E-BCBF-4E66-BDB2-B45C407894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2741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3A9AEE7E-B925-446D-8A61-75BFE40B8B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45716" b="33968"/>
          <a:stretch/>
        </p:blipFill>
        <p:spPr>
          <a:xfrm>
            <a:off x="0" y="1217573"/>
            <a:ext cx="12192000" cy="1393277"/>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a:xfrm>
            <a:off x="804672" y="457200"/>
            <a:ext cx="10579398" cy="1299411"/>
          </a:xfrm>
        </p:spPr>
        <p:txBody>
          <a:bodyPr vert="horz" lIns="91440" tIns="45720" rIns="91440" bIns="45720" rtlCol="0" anchor="ctr">
            <a:normAutofit/>
          </a:bodyPr>
          <a:lstStyle/>
          <a:p>
            <a:r>
              <a:rPr lang="en-US" b="1" dirty="0">
                <a:solidFill>
                  <a:srgbClr val="FFFFFF"/>
                </a:solidFill>
              </a:rPr>
              <a:t>ISA: international standard atmosphere</a:t>
            </a:r>
            <a:endParaRPr lang="en-US" b="1" kern="1200" dirty="0">
              <a:solidFill>
                <a:srgbClr val="FFFFFF"/>
              </a:solidFill>
              <a:latin typeface="+mj-lt"/>
              <a:ea typeface="+mj-ea"/>
              <a:cs typeface="+mj-cs"/>
            </a:endParaRPr>
          </a:p>
        </p:txBody>
      </p:sp>
      <p:sp>
        <p:nvSpPr>
          <p:cNvPr id="40" name="Rectangle 39">
            <a:extLst>
              <a:ext uri="{FF2B5EF4-FFF2-40B4-BE49-F238E27FC236}">
                <a16:creationId xmlns:a16="http://schemas.microsoft.com/office/drawing/2014/main" id="{B45D527E-542C-44E0-8FC2-F03B24CFA2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466471"/>
            <a:ext cx="12188952" cy="43915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a:extLst>
              <a:ext uri="{FF2B5EF4-FFF2-40B4-BE49-F238E27FC236}">
                <a16:creationId xmlns:a16="http://schemas.microsoft.com/office/drawing/2014/main" id="{EC543630-4810-AD46-AB11-EB6F85C9E755}"/>
              </a:ext>
            </a:extLst>
          </p:cNvPr>
          <p:cNvPicPr>
            <a:picLocks noGrp="1" noChangeAspect="1"/>
          </p:cNvPicPr>
          <p:nvPr>
            <p:ph sz="half" idx="1"/>
          </p:nvPr>
        </p:nvPicPr>
        <p:blipFill>
          <a:blip r:embed="rId4"/>
          <a:stretch>
            <a:fillRect/>
          </a:stretch>
        </p:blipFill>
        <p:spPr>
          <a:xfrm>
            <a:off x="1395664" y="2294276"/>
            <a:ext cx="3062548" cy="4188611"/>
          </a:xfrm>
          <a:prstGeom prst="rect">
            <a:avLst/>
          </a:prstGeom>
        </p:spPr>
      </p:pic>
      <p:sp>
        <p:nvSpPr>
          <p:cNvPr id="10" name="ZoneTexte 9">
            <a:extLst>
              <a:ext uri="{FF2B5EF4-FFF2-40B4-BE49-F238E27FC236}">
                <a16:creationId xmlns:a16="http://schemas.microsoft.com/office/drawing/2014/main" id="{0B3EFA82-0A2C-154B-829B-585616FE1E61}"/>
              </a:ext>
            </a:extLst>
          </p:cNvPr>
          <p:cNvSpPr txBox="1"/>
          <p:nvPr/>
        </p:nvSpPr>
        <p:spPr>
          <a:xfrm>
            <a:off x="6354871" y="2827419"/>
            <a:ext cx="5029200" cy="3227626"/>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US" sz="1900" dirty="0">
              <a:solidFill>
                <a:srgbClr val="000000"/>
              </a:solidFill>
            </a:endParaRPr>
          </a:p>
        </p:txBody>
      </p:sp>
      <p:sp>
        <p:nvSpPr>
          <p:cNvPr id="6" name="Rectangle 5">
            <a:extLst>
              <a:ext uri="{FF2B5EF4-FFF2-40B4-BE49-F238E27FC236}">
                <a16:creationId xmlns:a16="http://schemas.microsoft.com/office/drawing/2014/main" id="{98A69680-F92D-DD40-932B-D59DAE158B98}"/>
              </a:ext>
            </a:extLst>
          </p:cNvPr>
          <p:cNvSpPr/>
          <p:nvPr/>
        </p:nvSpPr>
        <p:spPr>
          <a:xfrm>
            <a:off x="5502442" y="3428999"/>
            <a:ext cx="6264442" cy="1477328"/>
          </a:xfrm>
          <a:prstGeom prst="rect">
            <a:avLst/>
          </a:prstGeom>
        </p:spPr>
        <p:txBody>
          <a:bodyPr wrap="square">
            <a:spAutoFit/>
          </a:bodyPr>
          <a:lstStyle/>
          <a:p>
            <a:r>
              <a:rPr lang="fr-FR" dirty="0">
                <a:solidFill>
                  <a:srgbClr val="222222"/>
                </a:solidFill>
                <a:latin typeface="Arial" panose="020B0604020202020204" pitchFamily="34" charset="0"/>
              </a:rPr>
              <a:t>En ce qui concerne l'aéronautique :</a:t>
            </a:r>
          </a:p>
          <a:p>
            <a:pPr>
              <a:buFont typeface="Arial" panose="020B0604020202020204" pitchFamily="34" charset="0"/>
              <a:buChar char="•"/>
            </a:pPr>
            <a:r>
              <a:rPr lang="fr-FR" dirty="0">
                <a:solidFill>
                  <a:srgbClr val="222222"/>
                </a:solidFill>
                <a:latin typeface="Arial" panose="020B0604020202020204" pitchFamily="34" charset="0"/>
              </a:rPr>
              <a:t>au niveau de la mer, l'air est à 15 °C et à 1 013,25 </a:t>
            </a:r>
            <a:r>
              <a:rPr lang="fr-FR" dirty="0" err="1">
                <a:solidFill>
                  <a:srgbClr val="222222"/>
                </a:solidFill>
                <a:latin typeface="Arial" panose="020B0604020202020204" pitchFamily="34" charset="0"/>
              </a:rPr>
              <a:t>hPa</a:t>
            </a:r>
            <a:r>
              <a:rPr lang="fr-FR" dirty="0">
                <a:solidFill>
                  <a:srgbClr val="222222"/>
                </a:solidFill>
                <a:latin typeface="Arial" panose="020B0604020202020204" pitchFamily="34" charset="0"/>
              </a:rPr>
              <a:t> ;</a:t>
            </a:r>
          </a:p>
          <a:p>
            <a:pPr>
              <a:buFont typeface="Arial" panose="020B0604020202020204" pitchFamily="34" charset="0"/>
              <a:buChar char="•"/>
            </a:pPr>
            <a:r>
              <a:rPr lang="fr-FR" dirty="0">
                <a:solidFill>
                  <a:srgbClr val="222222"/>
                </a:solidFill>
                <a:latin typeface="Arial" panose="020B0604020202020204" pitchFamily="34" charset="0"/>
              </a:rPr>
              <a:t>la </a:t>
            </a:r>
            <a:r>
              <a:rPr lang="fr-FR" u="sng" dirty="0">
                <a:solidFill>
                  <a:srgbClr val="0B0080"/>
                </a:solidFill>
                <a:latin typeface="Arial" panose="020B0604020202020204" pitchFamily="34" charset="0"/>
                <a:hlinkClick r:id="rId5"/>
              </a:rPr>
              <a:t>troposphère</a:t>
            </a:r>
            <a:r>
              <a:rPr lang="fr-FR" dirty="0">
                <a:solidFill>
                  <a:srgbClr val="222222"/>
                </a:solidFill>
                <a:latin typeface="Arial" panose="020B0604020202020204" pitchFamily="34" charset="0"/>
              </a:rPr>
              <a:t> s'étend de 0 à 11 km ; la température décroît linéairement de 6,5 °C par km, elle a donc une température de −56,5 °C à la </a:t>
            </a:r>
            <a:r>
              <a:rPr lang="fr-FR" dirty="0">
                <a:solidFill>
                  <a:srgbClr val="0B0080"/>
                </a:solidFill>
                <a:latin typeface="Arial" panose="020B0604020202020204" pitchFamily="34" charset="0"/>
                <a:hlinkClick r:id="rId6" tooltip="Tropopause"/>
              </a:rPr>
              <a:t>tropopause</a:t>
            </a:r>
            <a:r>
              <a:rPr lang="fr-FR" dirty="0">
                <a:solidFill>
                  <a:srgbClr val="222222"/>
                </a:solidFill>
                <a:latin typeface="Arial" panose="020B0604020202020204" pitchFamily="34" charset="0"/>
              </a:rPr>
              <a:t>.</a:t>
            </a:r>
            <a:endParaRPr lang="fr-FR"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1124329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2000"/>
            <a:lum/>
          </a:blip>
          <a:srcRect/>
          <a:stretch>
            <a:fillRect l="-4000" r="-4000"/>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13291F-CFB9-7741-A453-10B9508FDB91}"/>
              </a:ext>
            </a:extLst>
          </p:cNvPr>
          <p:cNvSpPr>
            <a:spLocks noGrp="1"/>
          </p:cNvSpPr>
          <p:nvPr>
            <p:ph type="title"/>
          </p:nvPr>
        </p:nvSpPr>
        <p:spPr/>
        <p:txBody>
          <a:bodyPr/>
          <a:lstStyle/>
          <a:p>
            <a:r>
              <a:rPr lang="fr-FR" dirty="0"/>
              <a:t>AGENDA prévisionnel</a:t>
            </a:r>
          </a:p>
        </p:txBody>
      </p:sp>
      <p:sp>
        <p:nvSpPr>
          <p:cNvPr id="3" name="Espace réservé du contenu 2">
            <a:extLst>
              <a:ext uri="{FF2B5EF4-FFF2-40B4-BE49-F238E27FC236}">
                <a16:creationId xmlns:a16="http://schemas.microsoft.com/office/drawing/2014/main" id="{BB05E3FD-B093-1D42-9FCD-72E212156B7A}"/>
              </a:ext>
            </a:extLst>
          </p:cNvPr>
          <p:cNvSpPr>
            <a:spLocks noGrp="1"/>
          </p:cNvSpPr>
          <p:nvPr>
            <p:ph idx="1"/>
          </p:nvPr>
        </p:nvSpPr>
        <p:spPr/>
        <p:txBody>
          <a:bodyPr>
            <a:normAutofit/>
          </a:bodyPr>
          <a:lstStyle/>
          <a:p>
            <a:r>
              <a:rPr lang="fr-FR" strike="sngStrike" dirty="0"/>
              <a:t>Règlementation		=&gt;		02 Février</a:t>
            </a:r>
          </a:p>
          <a:p>
            <a:r>
              <a:rPr lang="fr-FR" strike="sngStrike" dirty="0"/>
              <a:t>Espaces Aériens		=&gt; 		08-09 Février</a:t>
            </a:r>
          </a:p>
          <a:p>
            <a:r>
              <a:rPr lang="fr-FR" strike="sngStrike" dirty="0"/>
              <a:t>Météorologie		=&gt;		15-16 Février</a:t>
            </a:r>
          </a:p>
          <a:p>
            <a:r>
              <a:rPr lang="fr-FR" dirty="0"/>
              <a:t>Aérodynamique		=&gt;		07-08 Mars</a:t>
            </a:r>
          </a:p>
          <a:p>
            <a:r>
              <a:rPr lang="fr-FR" dirty="0"/>
              <a:t>Altimétrie			=&gt;		Samedi 21 Mars</a:t>
            </a:r>
          </a:p>
          <a:p>
            <a:r>
              <a:rPr lang="fr-FR" dirty="0"/>
              <a:t>Navigation			=&gt;		28-29 Mars</a:t>
            </a:r>
          </a:p>
          <a:p>
            <a:r>
              <a:rPr lang="fr-FR" dirty="0"/>
              <a:t>Forum Sécurité		=&gt;		04-05 Avril (en commun)</a:t>
            </a:r>
          </a:p>
        </p:txBody>
      </p:sp>
    </p:spTree>
    <p:extLst>
      <p:ext uri="{BB962C8B-B14F-4D97-AF65-F5344CB8AC3E}">
        <p14:creationId xmlns:p14="http://schemas.microsoft.com/office/powerpoint/2010/main" val="3727861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23E859E-BCBF-4E66-BDB2-B45C407894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2741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A9AEE7E-B925-446D-8A61-75BFE40B8B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45716" b="33968"/>
          <a:stretch/>
        </p:blipFill>
        <p:spPr>
          <a:xfrm>
            <a:off x="0" y="1217573"/>
            <a:ext cx="12192000" cy="1393277"/>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a:xfrm>
            <a:off x="804672" y="457200"/>
            <a:ext cx="10579398" cy="1299411"/>
          </a:xfrm>
        </p:spPr>
        <p:txBody>
          <a:bodyPr vert="horz" lIns="91440" tIns="45720" rIns="91440" bIns="45720" rtlCol="0">
            <a:normAutofit/>
          </a:bodyPr>
          <a:lstStyle/>
          <a:p>
            <a:r>
              <a:rPr lang="en-US" b="1" kern="1200" dirty="0">
                <a:solidFill>
                  <a:srgbClr val="FFFFFF"/>
                </a:solidFill>
                <a:latin typeface="+mj-lt"/>
                <a:ea typeface="+mj-ea"/>
                <a:cs typeface="+mj-cs"/>
              </a:rPr>
              <a:t>Hauteur et altitude</a:t>
            </a:r>
          </a:p>
        </p:txBody>
      </p:sp>
      <p:sp>
        <p:nvSpPr>
          <p:cNvPr id="19" name="Rectangle 18">
            <a:extLst>
              <a:ext uri="{FF2B5EF4-FFF2-40B4-BE49-F238E27FC236}">
                <a16:creationId xmlns:a16="http://schemas.microsoft.com/office/drawing/2014/main" id="{B45D527E-542C-44E0-8FC2-F03B24CFA2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466471"/>
            <a:ext cx="12188952" cy="43915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FDD2C279-E2C2-0A49-A12B-D8FA961D29BD}"/>
              </a:ext>
            </a:extLst>
          </p:cNvPr>
          <p:cNvSpPr>
            <a:spLocks noGrp="1"/>
          </p:cNvSpPr>
          <p:nvPr>
            <p:ph idx="1"/>
          </p:nvPr>
        </p:nvSpPr>
        <p:spPr>
          <a:xfrm>
            <a:off x="836571" y="2506662"/>
            <a:ext cx="10515600" cy="4351338"/>
          </a:xfrm>
        </p:spPr>
        <p:txBody>
          <a:bodyPr>
            <a:normAutofit/>
          </a:bodyPr>
          <a:lstStyle/>
          <a:p>
            <a:endParaRPr lang="fr-FR" dirty="0"/>
          </a:p>
          <a:p>
            <a:r>
              <a:rPr lang="fr-FR" sz="1600" dirty="0"/>
              <a:t> Une </a:t>
            </a:r>
            <a:r>
              <a:rPr lang="fr-FR" sz="1600" b="1" dirty="0"/>
              <a:t>hauteur </a:t>
            </a:r>
            <a:r>
              <a:rPr lang="fr-FR" sz="1600" dirty="0"/>
              <a:t>est la </a:t>
            </a:r>
            <a:r>
              <a:rPr lang="fr-FR" sz="1600" b="1" dirty="0"/>
              <a:t>distance verticale </a:t>
            </a:r>
            <a:r>
              <a:rPr lang="fr-FR" sz="1600" dirty="0"/>
              <a:t>entre un aéronef et la surface qu'il survole (terre ou eau). </a:t>
            </a:r>
          </a:p>
          <a:p>
            <a:pPr lvl="1"/>
            <a:r>
              <a:rPr lang="fr-FR" sz="1600" dirty="0"/>
              <a:t> Pour exprimer une </a:t>
            </a:r>
            <a:r>
              <a:rPr lang="fr-FR" sz="1600" b="1" dirty="0"/>
              <a:t>hauteur</a:t>
            </a:r>
            <a:r>
              <a:rPr lang="fr-FR" sz="1600" dirty="0"/>
              <a:t>, il est défini les hauteurs AGL (</a:t>
            </a:r>
            <a:r>
              <a:rPr lang="fr-FR" sz="1600" dirty="0" err="1"/>
              <a:t>Above</a:t>
            </a:r>
            <a:r>
              <a:rPr lang="fr-FR" sz="1600" dirty="0"/>
              <a:t> Ground </a:t>
            </a:r>
            <a:r>
              <a:rPr lang="fr-FR" sz="1600" dirty="0" err="1"/>
              <a:t>Level</a:t>
            </a:r>
            <a:r>
              <a:rPr lang="fr-FR" sz="1600" dirty="0"/>
              <a:t>) ou ASFC (</a:t>
            </a:r>
            <a:r>
              <a:rPr lang="fr-FR" sz="1600" dirty="0" err="1"/>
              <a:t>Above</a:t>
            </a:r>
            <a:r>
              <a:rPr lang="fr-FR" sz="1600" dirty="0"/>
              <a:t> Surface). Il s'agit de </a:t>
            </a:r>
            <a:r>
              <a:rPr lang="fr-FR" sz="1600" b="1" dirty="0"/>
              <a:t>la hauteur entre l'avion et le sol juste en dessous de sa position</a:t>
            </a:r>
            <a:r>
              <a:rPr lang="fr-FR" sz="1600" dirty="0"/>
              <a:t>. Elle suit donc le relief. </a:t>
            </a:r>
          </a:p>
          <a:p>
            <a:pPr lvl="1"/>
            <a:r>
              <a:rPr lang="fr-FR" sz="1600" dirty="0"/>
              <a:t>Pour exprimer une </a:t>
            </a:r>
            <a:r>
              <a:rPr lang="fr-FR" sz="1600" b="1" dirty="0"/>
              <a:t>hauteur </a:t>
            </a:r>
            <a:r>
              <a:rPr lang="fr-FR" sz="1600" dirty="0"/>
              <a:t>au dessus de l'aérodrome, il est définie la hauteur </a:t>
            </a:r>
            <a:r>
              <a:rPr lang="fr-FR" sz="1600" b="1" dirty="0"/>
              <a:t>AAL </a:t>
            </a:r>
            <a:r>
              <a:rPr lang="fr-FR" sz="1600" dirty="0"/>
              <a:t>(</a:t>
            </a:r>
            <a:r>
              <a:rPr lang="fr-FR" sz="1600" dirty="0" err="1"/>
              <a:t>Above</a:t>
            </a:r>
            <a:r>
              <a:rPr lang="fr-FR" sz="1600" dirty="0"/>
              <a:t> </a:t>
            </a:r>
            <a:r>
              <a:rPr lang="fr-FR" sz="1600" dirty="0" err="1"/>
              <a:t>Aerodrome</a:t>
            </a:r>
            <a:r>
              <a:rPr lang="fr-FR" sz="1600" dirty="0"/>
              <a:t> </a:t>
            </a:r>
            <a:r>
              <a:rPr lang="fr-FR" sz="1600" dirty="0" err="1"/>
              <a:t>Level</a:t>
            </a:r>
            <a:r>
              <a:rPr lang="fr-FR" sz="1600" dirty="0"/>
              <a:t>).Il s'agit de </a:t>
            </a:r>
            <a:r>
              <a:rPr lang="fr-FR" sz="1600" b="1" dirty="0"/>
              <a:t>la hauteur entre l'avion et le point de référence de l'aérodrome </a:t>
            </a:r>
            <a:r>
              <a:rPr lang="fr-FR" sz="1600" dirty="0"/>
              <a:t>comme s'il était en dessous de la position de l'appareil (même s'il n'y est pas). Cette hauteur ne suit pas le relief. </a:t>
            </a:r>
          </a:p>
          <a:p>
            <a:pPr lvl="1"/>
            <a:r>
              <a:rPr lang="fr-FR" sz="1600" dirty="0">
                <a:solidFill>
                  <a:srgbClr val="FF0000"/>
                </a:solidFill>
              </a:rPr>
              <a:t>Pour afficher la hauteur </a:t>
            </a:r>
            <a:r>
              <a:rPr lang="fr-FR" sz="1600" b="1" dirty="0">
                <a:solidFill>
                  <a:srgbClr val="FF0000"/>
                </a:solidFill>
              </a:rPr>
              <a:t>AGL/ASFC </a:t>
            </a:r>
            <a:r>
              <a:rPr lang="fr-FR" sz="1600" dirty="0">
                <a:solidFill>
                  <a:srgbClr val="FF0000"/>
                </a:solidFill>
              </a:rPr>
              <a:t>dans un avion, il faut un radio altimètre qui mesure la hauteur entre le sol et l'avion. </a:t>
            </a:r>
          </a:p>
          <a:p>
            <a:r>
              <a:rPr lang="fr-FR" sz="1600" dirty="0"/>
              <a:t>Une </a:t>
            </a:r>
            <a:r>
              <a:rPr lang="fr-FR" sz="1600" b="1" dirty="0"/>
              <a:t>altitude </a:t>
            </a:r>
            <a:r>
              <a:rPr lang="fr-FR" sz="1600" dirty="0"/>
              <a:t>est la </a:t>
            </a:r>
            <a:r>
              <a:rPr lang="fr-FR" sz="1600" b="1" dirty="0"/>
              <a:t>distance verticale </a:t>
            </a:r>
            <a:r>
              <a:rPr lang="fr-FR" sz="1600" dirty="0"/>
              <a:t>d'un aéronef au dessus du niveau moyen des mers. </a:t>
            </a:r>
          </a:p>
          <a:p>
            <a:pPr lvl="1"/>
            <a:r>
              <a:rPr lang="fr-FR" sz="1600" dirty="0"/>
              <a:t>Pour afficher une altitude dans un avion, il faut un altimètre réglé sur le calage altimétrique à la pression </a:t>
            </a:r>
            <a:r>
              <a:rPr lang="fr-FR" sz="1600" b="1" dirty="0"/>
              <a:t>QNH </a:t>
            </a:r>
            <a:r>
              <a:rPr lang="fr-FR" sz="1600" dirty="0"/>
              <a:t>d'un aérodrome. </a:t>
            </a:r>
          </a:p>
          <a:p>
            <a:pPr lvl="1"/>
            <a:r>
              <a:rPr lang="fr-FR" sz="1600" dirty="0"/>
              <a:t>Lorsqu'on est au sol sur un aérodrome, l'altimètre réglé au </a:t>
            </a:r>
            <a:r>
              <a:rPr lang="fr-FR" sz="1600" b="1" dirty="0"/>
              <a:t>QNH </a:t>
            </a:r>
            <a:r>
              <a:rPr lang="fr-FR" sz="1600" dirty="0"/>
              <a:t>indique l'</a:t>
            </a:r>
            <a:r>
              <a:rPr lang="fr-FR" sz="1600" b="1" dirty="0"/>
              <a:t>altitude de l'aérodrome. </a:t>
            </a:r>
            <a:endParaRPr lang="fr-FR" sz="1600" dirty="0"/>
          </a:p>
          <a:p>
            <a:pPr lvl="1"/>
            <a:endParaRPr lang="fr-FR" sz="1200" dirty="0"/>
          </a:p>
          <a:p>
            <a:endParaRPr lang="fr-FR" dirty="0"/>
          </a:p>
          <a:p>
            <a:pPr lvl="1"/>
            <a:endParaRPr lang="fr-FR" dirty="0"/>
          </a:p>
          <a:p>
            <a:endParaRPr lang="fr-FR" dirty="0"/>
          </a:p>
        </p:txBody>
      </p:sp>
    </p:spTree>
    <p:extLst>
      <p:ext uri="{BB962C8B-B14F-4D97-AF65-F5344CB8AC3E}">
        <p14:creationId xmlns:p14="http://schemas.microsoft.com/office/powerpoint/2010/main" val="1360750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23E859E-BCBF-4E66-BDB2-B45C407894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2741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3A9AEE7E-B925-446D-8A61-75BFE40B8B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45716" b="33968"/>
          <a:stretch/>
        </p:blipFill>
        <p:spPr>
          <a:xfrm>
            <a:off x="0" y="1217573"/>
            <a:ext cx="12192000" cy="1393277"/>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a:xfrm>
            <a:off x="804672" y="457200"/>
            <a:ext cx="10579398" cy="1299411"/>
          </a:xfrm>
        </p:spPr>
        <p:txBody>
          <a:bodyPr vert="horz" lIns="91440" tIns="45720" rIns="91440" bIns="45720" rtlCol="0" anchor="ctr">
            <a:normAutofit/>
          </a:bodyPr>
          <a:lstStyle/>
          <a:p>
            <a:r>
              <a:rPr lang="en-US" b="1" kern="1200" dirty="0" err="1">
                <a:solidFill>
                  <a:srgbClr val="FFFFFF"/>
                </a:solidFill>
                <a:latin typeface="+mj-lt"/>
                <a:ea typeface="+mj-ea"/>
                <a:cs typeface="+mj-cs"/>
              </a:rPr>
              <a:t>Altimétre</a:t>
            </a:r>
            <a:endParaRPr lang="en-US" b="1" kern="1200" dirty="0">
              <a:solidFill>
                <a:srgbClr val="FFFFFF"/>
              </a:solidFill>
              <a:latin typeface="+mj-lt"/>
              <a:ea typeface="+mj-ea"/>
              <a:cs typeface="+mj-cs"/>
            </a:endParaRPr>
          </a:p>
        </p:txBody>
      </p:sp>
      <p:sp>
        <p:nvSpPr>
          <p:cNvPr id="28" name="Rectangle 27">
            <a:extLst>
              <a:ext uri="{FF2B5EF4-FFF2-40B4-BE49-F238E27FC236}">
                <a16:creationId xmlns:a16="http://schemas.microsoft.com/office/drawing/2014/main" id="{B45D527E-542C-44E0-8FC2-F03B24CFA2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466471"/>
            <a:ext cx="12188952" cy="43915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Espace réservé du contenu 6">
            <a:extLst>
              <a:ext uri="{FF2B5EF4-FFF2-40B4-BE49-F238E27FC236}">
                <a16:creationId xmlns:a16="http://schemas.microsoft.com/office/drawing/2014/main" id="{B241153A-5DA1-D743-89BC-4550DB985381}"/>
              </a:ext>
            </a:extLst>
          </p:cNvPr>
          <p:cNvPicPr>
            <a:picLocks noGrp="1" noChangeAspect="1"/>
          </p:cNvPicPr>
          <p:nvPr>
            <p:ph sz="half" idx="1"/>
          </p:nvPr>
        </p:nvPicPr>
        <p:blipFill>
          <a:blip r:embed="rId4"/>
          <a:stretch>
            <a:fillRect/>
          </a:stretch>
        </p:blipFill>
        <p:spPr>
          <a:xfrm>
            <a:off x="6564313" y="2805868"/>
            <a:ext cx="5181600" cy="3079826"/>
          </a:xfrm>
        </p:spPr>
      </p:pic>
      <p:sp>
        <p:nvSpPr>
          <p:cNvPr id="10" name="Espace réservé du contenu 9">
            <a:extLst>
              <a:ext uri="{FF2B5EF4-FFF2-40B4-BE49-F238E27FC236}">
                <a16:creationId xmlns:a16="http://schemas.microsoft.com/office/drawing/2014/main" id="{0FBF5DA6-BF16-F949-9D0F-12966364C8CD}"/>
              </a:ext>
            </a:extLst>
          </p:cNvPr>
          <p:cNvSpPr>
            <a:spLocks noGrp="1"/>
          </p:cNvSpPr>
          <p:nvPr>
            <p:ph sz="half" idx="2"/>
          </p:nvPr>
        </p:nvSpPr>
        <p:spPr>
          <a:xfrm>
            <a:off x="446088" y="2836607"/>
            <a:ext cx="5181600" cy="4351338"/>
          </a:xfrm>
        </p:spPr>
        <p:txBody>
          <a:bodyPr>
            <a:normAutofit/>
          </a:bodyPr>
          <a:lstStyle/>
          <a:p>
            <a:pPr marL="0" indent="0">
              <a:buNone/>
            </a:pPr>
            <a:r>
              <a:rPr lang="fr-FR" sz="1600" b="1" dirty="0"/>
              <a:t>Principe de fonctionnement</a:t>
            </a:r>
          </a:p>
          <a:p>
            <a:r>
              <a:rPr lang="fr-FR" sz="1600" dirty="0"/>
              <a:t>Une prise de pression statique située sur le fuselage de l'avion est reliée à un boîtier étanche par un système de canalisations. Dans ce boîtier soumis à la pression statique </a:t>
            </a:r>
            <a:r>
              <a:rPr lang="fr-FR" sz="1600" b="1" dirty="0"/>
              <a:t>Ps</a:t>
            </a:r>
            <a:r>
              <a:rPr lang="fr-FR" sz="1600" dirty="0"/>
              <a:t>, une ou plusieurs capsules anéroïdes dans lesquelles règne une pression quasiment nulle, servent d'éléments sensibles à la pression statique.</a:t>
            </a:r>
          </a:p>
          <a:p>
            <a:r>
              <a:rPr lang="fr-FR" sz="1600" dirty="0"/>
              <a:t>Par un mécanisme d'amplification et de transmission, les déformations de la ou des capsules font pivoter un râteau autour d'un axe. Par un système d'engrenage le râteau commande une aiguille qui se déplace devant un cadran gradué en altitudes.</a:t>
            </a:r>
          </a:p>
          <a:p>
            <a:endParaRPr lang="fr-FR" dirty="0"/>
          </a:p>
        </p:txBody>
      </p:sp>
    </p:spTree>
    <p:extLst>
      <p:ext uri="{BB962C8B-B14F-4D97-AF65-F5344CB8AC3E}">
        <p14:creationId xmlns:p14="http://schemas.microsoft.com/office/powerpoint/2010/main" val="3206551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23E859E-BCBF-4E66-BDB2-B45C407894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2741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A9AEE7E-B925-446D-8A61-75BFE40B8B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45716" b="33968"/>
          <a:stretch/>
        </p:blipFill>
        <p:spPr>
          <a:xfrm>
            <a:off x="0" y="1217573"/>
            <a:ext cx="12192000" cy="1393277"/>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a:xfrm>
            <a:off x="804672" y="457200"/>
            <a:ext cx="10579398" cy="1299411"/>
          </a:xfrm>
        </p:spPr>
        <p:txBody>
          <a:bodyPr vert="horz" lIns="91440" tIns="45720" rIns="91440" bIns="45720" rtlCol="0">
            <a:normAutofit/>
          </a:bodyPr>
          <a:lstStyle/>
          <a:p>
            <a:r>
              <a:rPr lang="en-US" b="1" kern="1200" dirty="0" err="1">
                <a:solidFill>
                  <a:srgbClr val="FFFFFF"/>
                </a:solidFill>
                <a:latin typeface="+mj-lt"/>
                <a:ea typeface="+mj-ea"/>
                <a:cs typeface="+mj-cs"/>
              </a:rPr>
              <a:t>Schéma</a:t>
            </a:r>
            <a:r>
              <a:rPr lang="en-US" b="1" kern="1200" dirty="0">
                <a:solidFill>
                  <a:srgbClr val="FFFFFF"/>
                </a:solidFill>
                <a:latin typeface="+mj-lt"/>
                <a:ea typeface="+mj-ea"/>
                <a:cs typeface="+mj-cs"/>
              </a:rPr>
              <a:t> </a:t>
            </a:r>
            <a:r>
              <a:rPr lang="en-US" b="1" kern="1200" dirty="0" err="1">
                <a:solidFill>
                  <a:srgbClr val="FFFFFF"/>
                </a:solidFill>
                <a:latin typeface="+mj-lt"/>
                <a:ea typeface="+mj-ea"/>
                <a:cs typeface="+mj-cs"/>
              </a:rPr>
              <a:t>simplifié</a:t>
            </a:r>
            <a:endParaRPr lang="en-US" b="1" kern="1200" dirty="0">
              <a:solidFill>
                <a:srgbClr val="FFFFFF"/>
              </a:solidFill>
              <a:latin typeface="+mj-lt"/>
              <a:ea typeface="+mj-ea"/>
              <a:cs typeface="+mj-cs"/>
            </a:endParaRPr>
          </a:p>
        </p:txBody>
      </p:sp>
      <p:sp>
        <p:nvSpPr>
          <p:cNvPr id="19" name="Rectangle 18">
            <a:extLst>
              <a:ext uri="{FF2B5EF4-FFF2-40B4-BE49-F238E27FC236}">
                <a16:creationId xmlns:a16="http://schemas.microsoft.com/office/drawing/2014/main" id="{B45D527E-542C-44E0-8FC2-F03B24CFA2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466471"/>
            <a:ext cx="12188952" cy="43915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Une image contenant capture d’écran&#10;&#10;Description générée automatiquement">
            <a:extLst>
              <a:ext uri="{FF2B5EF4-FFF2-40B4-BE49-F238E27FC236}">
                <a16:creationId xmlns:a16="http://schemas.microsoft.com/office/drawing/2014/main" id="{E0BB8BC8-EF99-4E44-AB09-0653DB1A744E}"/>
              </a:ext>
            </a:extLst>
          </p:cNvPr>
          <p:cNvPicPr>
            <a:picLocks noGrp="1" noChangeAspect="1"/>
          </p:cNvPicPr>
          <p:nvPr>
            <p:ph idx="1"/>
          </p:nvPr>
        </p:nvPicPr>
        <p:blipFill>
          <a:blip r:embed="rId4"/>
          <a:stretch>
            <a:fillRect/>
          </a:stretch>
        </p:blipFill>
        <p:spPr>
          <a:xfrm>
            <a:off x="2665476" y="2744535"/>
            <a:ext cx="6350000" cy="3835400"/>
          </a:xfrm>
        </p:spPr>
      </p:pic>
    </p:spTree>
    <p:extLst>
      <p:ext uri="{BB962C8B-B14F-4D97-AF65-F5344CB8AC3E}">
        <p14:creationId xmlns:p14="http://schemas.microsoft.com/office/powerpoint/2010/main" val="3861095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23E859E-BCBF-4E66-BDB2-B45C407894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2741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3A9AEE7E-B925-446D-8A61-75BFE40B8B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45716" b="33968"/>
          <a:stretch/>
        </p:blipFill>
        <p:spPr>
          <a:xfrm>
            <a:off x="0" y="1217573"/>
            <a:ext cx="12192000" cy="1393277"/>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a:xfrm>
            <a:off x="804672" y="457200"/>
            <a:ext cx="10579398" cy="1299411"/>
          </a:xfrm>
        </p:spPr>
        <p:txBody>
          <a:bodyPr vert="horz" lIns="91440" tIns="45720" rIns="91440" bIns="45720" rtlCol="0" anchor="ctr">
            <a:normAutofit/>
          </a:bodyPr>
          <a:lstStyle/>
          <a:p>
            <a:r>
              <a:rPr lang="en-US" b="1" kern="1200">
                <a:solidFill>
                  <a:srgbClr val="FFFFFF"/>
                </a:solidFill>
                <a:latin typeface="+mj-lt"/>
                <a:ea typeface="+mj-ea"/>
                <a:cs typeface="+mj-cs"/>
              </a:rPr>
              <a:t>Altimétrie</a:t>
            </a:r>
          </a:p>
        </p:txBody>
      </p:sp>
      <p:sp>
        <p:nvSpPr>
          <p:cNvPr id="28" name="Rectangle 27">
            <a:extLst>
              <a:ext uri="{FF2B5EF4-FFF2-40B4-BE49-F238E27FC236}">
                <a16:creationId xmlns:a16="http://schemas.microsoft.com/office/drawing/2014/main" id="{B45D527E-542C-44E0-8FC2-F03B24CFA2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466471"/>
            <a:ext cx="12188952" cy="43915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Espace réservé du contenu 13" descr="Une image contenant horloge, objet, noir, avant&#10;&#10;Description générée automatiquement">
            <a:extLst>
              <a:ext uri="{FF2B5EF4-FFF2-40B4-BE49-F238E27FC236}">
                <a16:creationId xmlns:a16="http://schemas.microsoft.com/office/drawing/2014/main" id="{3D07A0B7-BDBF-A34A-8316-6EB63D0E1B2D}"/>
              </a:ext>
            </a:extLst>
          </p:cNvPr>
          <p:cNvPicPr>
            <a:picLocks noGrp="1" noChangeAspect="1"/>
          </p:cNvPicPr>
          <p:nvPr>
            <p:ph sz="half" idx="2"/>
          </p:nvPr>
        </p:nvPicPr>
        <p:blipFill rotWithShape="1">
          <a:blip r:embed="rId4"/>
          <a:srcRect l="6113" r="1832"/>
          <a:stretch/>
        </p:blipFill>
        <p:spPr>
          <a:xfrm>
            <a:off x="1801160" y="2837712"/>
            <a:ext cx="2961715" cy="3217333"/>
          </a:xfrm>
          <a:prstGeom prst="rect">
            <a:avLst/>
          </a:prstGeom>
        </p:spPr>
      </p:pic>
      <p:sp>
        <p:nvSpPr>
          <p:cNvPr id="4" name="Espace réservé du contenu 3">
            <a:extLst>
              <a:ext uri="{FF2B5EF4-FFF2-40B4-BE49-F238E27FC236}">
                <a16:creationId xmlns:a16="http://schemas.microsoft.com/office/drawing/2014/main" id="{5BE1555E-B4AA-764A-AE57-40451A47BB8D}"/>
              </a:ext>
            </a:extLst>
          </p:cNvPr>
          <p:cNvSpPr>
            <a:spLocks noGrp="1"/>
          </p:cNvSpPr>
          <p:nvPr>
            <p:ph sz="half" idx="1"/>
          </p:nvPr>
        </p:nvSpPr>
        <p:spPr>
          <a:xfrm>
            <a:off x="6354871" y="2361063"/>
            <a:ext cx="5029200" cy="4039737"/>
          </a:xfrm>
        </p:spPr>
        <p:txBody>
          <a:bodyPr vert="horz" lIns="91440" tIns="45720" rIns="91440" bIns="45720" rtlCol="0" anchor="ctr">
            <a:normAutofit fontScale="77500" lnSpcReduction="20000"/>
          </a:bodyPr>
          <a:lstStyle/>
          <a:p>
            <a:pPr marL="0"/>
            <a:endParaRPr lang="en-US" sz="1200" dirty="0">
              <a:solidFill>
                <a:srgbClr val="000000"/>
              </a:solidFill>
            </a:endParaRPr>
          </a:p>
          <a:p>
            <a:r>
              <a:rPr lang="en-US" sz="2100" dirty="0">
                <a:solidFill>
                  <a:srgbClr val="000000"/>
                </a:solidFill>
              </a:rPr>
              <a:t> </a:t>
            </a:r>
            <a:r>
              <a:rPr lang="en-US" sz="2100" dirty="0" err="1">
                <a:solidFill>
                  <a:srgbClr val="000000"/>
                </a:solidFill>
              </a:rPr>
              <a:t>En</a:t>
            </a:r>
            <a:r>
              <a:rPr lang="en-US" sz="2100" dirty="0">
                <a:solidFill>
                  <a:srgbClr val="000000"/>
                </a:solidFill>
              </a:rPr>
              <a:t> aviation, </a:t>
            </a:r>
            <a:r>
              <a:rPr lang="en-US" sz="2100" dirty="0" err="1">
                <a:solidFill>
                  <a:srgbClr val="000000"/>
                </a:solidFill>
              </a:rPr>
              <a:t>il</a:t>
            </a:r>
            <a:r>
              <a:rPr lang="en-US" sz="2100" dirty="0">
                <a:solidFill>
                  <a:srgbClr val="000000"/>
                </a:solidFill>
              </a:rPr>
              <a:t> </a:t>
            </a:r>
            <a:r>
              <a:rPr lang="en-US" sz="2100" dirty="0" err="1">
                <a:solidFill>
                  <a:srgbClr val="000000"/>
                </a:solidFill>
              </a:rPr>
              <a:t>existe</a:t>
            </a:r>
            <a:r>
              <a:rPr lang="en-US" sz="2100" dirty="0">
                <a:solidFill>
                  <a:srgbClr val="000000"/>
                </a:solidFill>
              </a:rPr>
              <a:t> </a:t>
            </a:r>
            <a:r>
              <a:rPr lang="en-US" sz="2100" dirty="0" err="1">
                <a:solidFill>
                  <a:srgbClr val="000000"/>
                </a:solidFill>
              </a:rPr>
              <a:t>plusieurs</a:t>
            </a:r>
            <a:r>
              <a:rPr lang="en-US" sz="2100" dirty="0">
                <a:solidFill>
                  <a:srgbClr val="000000"/>
                </a:solidFill>
              </a:rPr>
              <a:t> </a:t>
            </a:r>
            <a:r>
              <a:rPr lang="en-US" sz="2100" dirty="0" err="1">
                <a:solidFill>
                  <a:srgbClr val="000000"/>
                </a:solidFill>
              </a:rPr>
              <a:t>façons</a:t>
            </a:r>
            <a:r>
              <a:rPr lang="en-US" sz="2100" dirty="0">
                <a:solidFill>
                  <a:srgbClr val="000000"/>
                </a:solidFill>
              </a:rPr>
              <a:t> </a:t>
            </a:r>
            <a:r>
              <a:rPr lang="en-US" sz="2100" dirty="0" err="1">
                <a:solidFill>
                  <a:srgbClr val="000000"/>
                </a:solidFill>
              </a:rPr>
              <a:t>d'indiquer</a:t>
            </a:r>
            <a:r>
              <a:rPr lang="en-US" sz="2100" dirty="0">
                <a:solidFill>
                  <a:srgbClr val="000000"/>
                </a:solidFill>
              </a:rPr>
              <a:t> la position </a:t>
            </a:r>
            <a:r>
              <a:rPr lang="en-US" sz="2100" dirty="0" err="1">
                <a:solidFill>
                  <a:srgbClr val="000000"/>
                </a:solidFill>
              </a:rPr>
              <a:t>verticale</a:t>
            </a:r>
            <a:r>
              <a:rPr lang="en-US" sz="2100" dirty="0">
                <a:solidFill>
                  <a:srgbClr val="000000"/>
                </a:solidFill>
              </a:rPr>
              <a:t> d'un </a:t>
            </a:r>
            <a:r>
              <a:rPr lang="en-US" sz="2100" dirty="0" err="1">
                <a:solidFill>
                  <a:srgbClr val="000000"/>
                </a:solidFill>
              </a:rPr>
              <a:t>aéronef</a:t>
            </a:r>
            <a:r>
              <a:rPr lang="en-US" sz="2100" dirty="0">
                <a:solidFill>
                  <a:srgbClr val="000000"/>
                </a:solidFill>
              </a:rPr>
              <a:t> : la hauteur, </a:t>
            </a:r>
            <a:r>
              <a:rPr lang="en-US" sz="2100" dirty="0" err="1">
                <a:solidFill>
                  <a:srgbClr val="000000"/>
                </a:solidFill>
              </a:rPr>
              <a:t>l'altitude</a:t>
            </a:r>
            <a:r>
              <a:rPr lang="en-US" sz="2100" dirty="0">
                <a:solidFill>
                  <a:srgbClr val="000000"/>
                </a:solidFill>
              </a:rPr>
              <a:t> et le </a:t>
            </a:r>
            <a:r>
              <a:rPr lang="en-US" sz="2100" dirty="0" err="1">
                <a:solidFill>
                  <a:srgbClr val="000000"/>
                </a:solidFill>
              </a:rPr>
              <a:t>niveau</a:t>
            </a:r>
            <a:r>
              <a:rPr lang="en-US" sz="2100" dirty="0">
                <a:solidFill>
                  <a:srgbClr val="000000"/>
                </a:solidFill>
              </a:rPr>
              <a:t> de vol.</a:t>
            </a:r>
            <a:br>
              <a:rPr lang="en-US" sz="2100" dirty="0">
                <a:solidFill>
                  <a:srgbClr val="000000"/>
                </a:solidFill>
              </a:rPr>
            </a:br>
            <a:r>
              <a:rPr lang="en-US" sz="2100" dirty="0">
                <a:solidFill>
                  <a:srgbClr val="000000"/>
                </a:solidFill>
              </a:rPr>
              <a:t> </a:t>
            </a:r>
          </a:p>
          <a:p>
            <a:pPr lvl="1"/>
            <a:r>
              <a:rPr lang="en-US" sz="2100" dirty="0">
                <a:solidFill>
                  <a:srgbClr val="000000"/>
                </a:solidFill>
              </a:rPr>
              <a:t> La </a:t>
            </a:r>
            <a:r>
              <a:rPr lang="en-US" sz="2100" b="1" dirty="0">
                <a:solidFill>
                  <a:srgbClr val="000000"/>
                </a:solidFill>
              </a:rPr>
              <a:t>hauteur </a:t>
            </a:r>
            <a:r>
              <a:rPr lang="en-US" sz="2100" dirty="0" err="1">
                <a:solidFill>
                  <a:srgbClr val="000000"/>
                </a:solidFill>
              </a:rPr>
              <a:t>est</a:t>
            </a:r>
            <a:r>
              <a:rPr lang="en-US" sz="2100" dirty="0">
                <a:solidFill>
                  <a:srgbClr val="000000"/>
                </a:solidFill>
              </a:rPr>
              <a:t> la position </a:t>
            </a:r>
            <a:r>
              <a:rPr lang="en-US" sz="2100" dirty="0" err="1">
                <a:solidFill>
                  <a:srgbClr val="000000"/>
                </a:solidFill>
              </a:rPr>
              <a:t>verticale</a:t>
            </a:r>
            <a:r>
              <a:rPr lang="en-US" sz="2100" dirty="0">
                <a:solidFill>
                  <a:srgbClr val="000000"/>
                </a:solidFill>
              </a:rPr>
              <a:t> d'un </a:t>
            </a:r>
            <a:r>
              <a:rPr lang="en-US" sz="2100" dirty="0" err="1">
                <a:solidFill>
                  <a:srgbClr val="000000"/>
                </a:solidFill>
              </a:rPr>
              <a:t>aéronef</a:t>
            </a:r>
            <a:r>
              <a:rPr lang="en-US" sz="2100" dirty="0">
                <a:solidFill>
                  <a:srgbClr val="000000"/>
                </a:solidFill>
              </a:rPr>
              <a:t> au-dessus du sol </a:t>
            </a:r>
            <a:r>
              <a:rPr lang="en-US" sz="2100" dirty="0" err="1">
                <a:solidFill>
                  <a:srgbClr val="000000"/>
                </a:solidFill>
              </a:rPr>
              <a:t>ou</a:t>
            </a:r>
            <a:r>
              <a:rPr lang="en-US" sz="2100" dirty="0">
                <a:solidFill>
                  <a:srgbClr val="000000"/>
                </a:solidFill>
              </a:rPr>
              <a:t> de la surface (</a:t>
            </a:r>
            <a:r>
              <a:rPr lang="en-US" sz="2100" dirty="0" err="1">
                <a:solidFill>
                  <a:srgbClr val="000000"/>
                </a:solidFill>
              </a:rPr>
              <a:t>terre</a:t>
            </a:r>
            <a:r>
              <a:rPr lang="en-US" sz="2100" dirty="0">
                <a:solidFill>
                  <a:srgbClr val="000000"/>
                </a:solidFill>
              </a:rPr>
              <a:t> </a:t>
            </a:r>
            <a:r>
              <a:rPr lang="en-US" sz="2100" dirty="0" err="1">
                <a:solidFill>
                  <a:srgbClr val="000000"/>
                </a:solidFill>
              </a:rPr>
              <a:t>ou</a:t>
            </a:r>
            <a:r>
              <a:rPr lang="en-US" sz="2100" dirty="0">
                <a:solidFill>
                  <a:srgbClr val="000000"/>
                </a:solidFill>
              </a:rPr>
              <a:t> </a:t>
            </a:r>
            <a:r>
              <a:rPr lang="en-US" sz="2100" dirty="0" err="1">
                <a:solidFill>
                  <a:srgbClr val="000000"/>
                </a:solidFill>
              </a:rPr>
              <a:t>eau</a:t>
            </a:r>
            <a:r>
              <a:rPr lang="en-US" sz="2100" dirty="0">
                <a:solidFill>
                  <a:srgbClr val="000000"/>
                </a:solidFill>
              </a:rPr>
              <a:t>). Elle </a:t>
            </a:r>
            <a:r>
              <a:rPr lang="en-US" sz="2100" dirty="0" err="1">
                <a:solidFill>
                  <a:srgbClr val="000000"/>
                </a:solidFill>
              </a:rPr>
              <a:t>est</a:t>
            </a:r>
            <a:r>
              <a:rPr lang="en-US" sz="2100" dirty="0">
                <a:solidFill>
                  <a:srgbClr val="000000"/>
                </a:solidFill>
              </a:rPr>
              <a:t> </a:t>
            </a:r>
            <a:r>
              <a:rPr lang="en-US" sz="2100" dirty="0" err="1">
                <a:solidFill>
                  <a:srgbClr val="000000"/>
                </a:solidFill>
              </a:rPr>
              <a:t>exprimée</a:t>
            </a:r>
            <a:r>
              <a:rPr lang="en-US" sz="2100" dirty="0">
                <a:solidFill>
                  <a:srgbClr val="000000"/>
                </a:solidFill>
              </a:rPr>
              <a:t> </a:t>
            </a:r>
            <a:r>
              <a:rPr lang="en-US" sz="2100" dirty="0" err="1">
                <a:solidFill>
                  <a:srgbClr val="000000"/>
                </a:solidFill>
              </a:rPr>
              <a:t>en</a:t>
            </a:r>
            <a:r>
              <a:rPr lang="en-US" sz="2100" dirty="0">
                <a:solidFill>
                  <a:srgbClr val="000000"/>
                </a:solidFill>
              </a:rPr>
              <a:t> </a:t>
            </a:r>
            <a:r>
              <a:rPr lang="en-US" sz="2100" b="1" dirty="0" err="1">
                <a:solidFill>
                  <a:srgbClr val="000000"/>
                </a:solidFill>
              </a:rPr>
              <a:t>pieds</a:t>
            </a:r>
            <a:r>
              <a:rPr lang="en-US" sz="2100" b="1" dirty="0">
                <a:solidFill>
                  <a:srgbClr val="000000"/>
                </a:solidFill>
              </a:rPr>
              <a:t> ASFC </a:t>
            </a:r>
            <a:r>
              <a:rPr lang="en-US" sz="2100" dirty="0">
                <a:solidFill>
                  <a:srgbClr val="000000"/>
                </a:solidFill>
              </a:rPr>
              <a:t>(Above </a:t>
            </a:r>
            <a:r>
              <a:rPr lang="en-US" sz="2100" dirty="0" err="1">
                <a:solidFill>
                  <a:srgbClr val="000000"/>
                </a:solidFill>
              </a:rPr>
              <a:t>SurFaCe</a:t>
            </a:r>
            <a:r>
              <a:rPr lang="en-US" sz="2100" dirty="0">
                <a:solidFill>
                  <a:srgbClr val="000000"/>
                </a:solidFill>
              </a:rPr>
              <a:t>) </a:t>
            </a:r>
            <a:r>
              <a:rPr lang="en-US" sz="2100" dirty="0" err="1">
                <a:solidFill>
                  <a:srgbClr val="000000"/>
                </a:solidFill>
              </a:rPr>
              <a:t>ou</a:t>
            </a:r>
            <a:r>
              <a:rPr lang="en-US" sz="2100" dirty="0">
                <a:solidFill>
                  <a:srgbClr val="000000"/>
                </a:solidFill>
              </a:rPr>
              <a:t> </a:t>
            </a:r>
            <a:r>
              <a:rPr lang="en-US" sz="2100" b="1" dirty="0">
                <a:solidFill>
                  <a:srgbClr val="000000"/>
                </a:solidFill>
              </a:rPr>
              <a:t>AGL </a:t>
            </a:r>
            <a:r>
              <a:rPr lang="en-US" sz="2100" dirty="0">
                <a:solidFill>
                  <a:srgbClr val="000000"/>
                </a:solidFill>
              </a:rPr>
              <a:t>(Above Ground Level). </a:t>
            </a:r>
            <a:br>
              <a:rPr lang="en-US" sz="2100" dirty="0">
                <a:solidFill>
                  <a:srgbClr val="000000"/>
                </a:solidFill>
              </a:rPr>
            </a:br>
            <a:endParaRPr lang="en-US" sz="2100" dirty="0">
              <a:solidFill>
                <a:srgbClr val="000000"/>
              </a:solidFill>
            </a:endParaRPr>
          </a:p>
          <a:p>
            <a:pPr lvl="1"/>
            <a:r>
              <a:rPr lang="en-US" sz="2100" dirty="0">
                <a:solidFill>
                  <a:srgbClr val="000000"/>
                </a:solidFill>
              </a:rPr>
              <a:t> </a:t>
            </a:r>
            <a:r>
              <a:rPr lang="en-US" sz="2100" dirty="0" err="1">
                <a:solidFill>
                  <a:srgbClr val="000000"/>
                </a:solidFill>
              </a:rPr>
              <a:t>L'</a:t>
            </a:r>
            <a:r>
              <a:rPr lang="en-US" sz="2100" b="1" dirty="0" err="1">
                <a:solidFill>
                  <a:srgbClr val="000000"/>
                </a:solidFill>
              </a:rPr>
              <a:t>altitude</a:t>
            </a:r>
            <a:r>
              <a:rPr lang="en-US" sz="2100" b="1" dirty="0">
                <a:solidFill>
                  <a:srgbClr val="000000"/>
                </a:solidFill>
              </a:rPr>
              <a:t> </a:t>
            </a:r>
            <a:r>
              <a:rPr lang="en-US" sz="2100" dirty="0" err="1">
                <a:solidFill>
                  <a:srgbClr val="000000"/>
                </a:solidFill>
              </a:rPr>
              <a:t>est</a:t>
            </a:r>
            <a:r>
              <a:rPr lang="en-US" sz="2100" dirty="0">
                <a:solidFill>
                  <a:srgbClr val="000000"/>
                </a:solidFill>
              </a:rPr>
              <a:t> la position </a:t>
            </a:r>
            <a:r>
              <a:rPr lang="en-US" sz="2100" dirty="0" err="1">
                <a:solidFill>
                  <a:srgbClr val="000000"/>
                </a:solidFill>
              </a:rPr>
              <a:t>verticale</a:t>
            </a:r>
            <a:r>
              <a:rPr lang="en-US" sz="2100" dirty="0">
                <a:solidFill>
                  <a:srgbClr val="000000"/>
                </a:solidFill>
              </a:rPr>
              <a:t> d'un </a:t>
            </a:r>
            <a:r>
              <a:rPr lang="en-US" sz="2100" dirty="0" err="1">
                <a:solidFill>
                  <a:srgbClr val="000000"/>
                </a:solidFill>
              </a:rPr>
              <a:t>aéronef</a:t>
            </a:r>
            <a:r>
              <a:rPr lang="en-US" sz="2100" dirty="0">
                <a:solidFill>
                  <a:srgbClr val="000000"/>
                </a:solidFill>
              </a:rPr>
              <a:t> au dessus du </a:t>
            </a:r>
            <a:r>
              <a:rPr lang="en-US" sz="2100" dirty="0" err="1">
                <a:solidFill>
                  <a:srgbClr val="000000"/>
                </a:solidFill>
              </a:rPr>
              <a:t>niveau</a:t>
            </a:r>
            <a:r>
              <a:rPr lang="en-US" sz="2100" dirty="0">
                <a:solidFill>
                  <a:srgbClr val="000000"/>
                </a:solidFill>
              </a:rPr>
              <a:t> </a:t>
            </a:r>
            <a:r>
              <a:rPr lang="en-US" sz="2100" dirty="0" err="1">
                <a:solidFill>
                  <a:srgbClr val="000000"/>
                </a:solidFill>
              </a:rPr>
              <a:t>moyen</a:t>
            </a:r>
            <a:r>
              <a:rPr lang="en-US" sz="2100" dirty="0">
                <a:solidFill>
                  <a:srgbClr val="000000"/>
                </a:solidFill>
              </a:rPr>
              <a:t> des </a:t>
            </a:r>
            <a:r>
              <a:rPr lang="en-US" sz="2100" dirty="0" err="1">
                <a:solidFill>
                  <a:srgbClr val="000000"/>
                </a:solidFill>
              </a:rPr>
              <a:t>mers</a:t>
            </a:r>
            <a:r>
              <a:rPr lang="en-US" sz="2100" dirty="0">
                <a:solidFill>
                  <a:srgbClr val="000000"/>
                </a:solidFill>
              </a:rPr>
              <a:t>. </a:t>
            </a:r>
            <a:r>
              <a:rPr lang="en-US" sz="2100" dirty="0" err="1">
                <a:solidFill>
                  <a:srgbClr val="000000"/>
                </a:solidFill>
              </a:rPr>
              <a:t>Cette</a:t>
            </a:r>
            <a:r>
              <a:rPr lang="en-US" sz="2100" dirty="0">
                <a:solidFill>
                  <a:srgbClr val="000000"/>
                </a:solidFill>
              </a:rPr>
              <a:t> altitude </a:t>
            </a:r>
            <a:r>
              <a:rPr lang="en-US" sz="2100" dirty="0" err="1">
                <a:solidFill>
                  <a:srgbClr val="000000"/>
                </a:solidFill>
              </a:rPr>
              <a:t>est</a:t>
            </a:r>
            <a:r>
              <a:rPr lang="en-US" sz="2100" dirty="0">
                <a:solidFill>
                  <a:srgbClr val="000000"/>
                </a:solidFill>
              </a:rPr>
              <a:t> </a:t>
            </a:r>
            <a:r>
              <a:rPr lang="en-US" sz="2100" dirty="0" err="1">
                <a:solidFill>
                  <a:srgbClr val="000000"/>
                </a:solidFill>
              </a:rPr>
              <a:t>exprimée</a:t>
            </a:r>
            <a:r>
              <a:rPr lang="en-US" sz="2100" dirty="0">
                <a:solidFill>
                  <a:srgbClr val="000000"/>
                </a:solidFill>
              </a:rPr>
              <a:t> </a:t>
            </a:r>
            <a:r>
              <a:rPr lang="en-US" sz="2100" dirty="0" err="1">
                <a:solidFill>
                  <a:srgbClr val="000000"/>
                </a:solidFill>
              </a:rPr>
              <a:t>en</a:t>
            </a:r>
            <a:r>
              <a:rPr lang="en-US" sz="2100" dirty="0">
                <a:solidFill>
                  <a:srgbClr val="000000"/>
                </a:solidFill>
              </a:rPr>
              <a:t> </a:t>
            </a:r>
            <a:r>
              <a:rPr lang="en-US" sz="2100" dirty="0" err="1">
                <a:solidFill>
                  <a:srgbClr val="000000"/>
                </a:solidFill>
              </a:rPr>
              <a:t>pieds</a:t>
            </a:r>
            <a:r>
              <a:rPr lang="en-US" sz="2100" dirty="0">
                <a:solidFill>
                  <a:srgbClr val="000000"/>
                </a:solidFill>
              </a:rPr>
              <a:t> AMSL (Above Mean Sea Level). </a:t>
            </a:r>
            <a:br>
              <a:rPr lang="en-US" sz="2100" dirty="0">
                <a:solidFill>
                  <a:srgbClr val="000000"/>
                </a:solidFill>
              </a:rPr>
            </a:br>
            <a:endParaRPr lang="en-US" sz="2100" dirty="0">
              <a:solidFill>
                <a:srgbClr val="000000"/>
              </a:solidFill>
            </a:endParaRPr>
          </a:p>
          <a:p>
            <a:pPr lvl="1"/>
            <a:r>
              <a:rPr lang="en-US" sz="2100" dirty="0">
                <a:solidFill>
                  <a:srgbClr val="000000"/>
                </a:solidFill>
              </a:rPr>
              <a:t> Le </a:t>
            </a:r>
            <a:r>
              <a:rPr lang="en-US" sz="2100" b="1" dirty="0" err="1">
                <a:solidFill>
                  <a:srgbClr val="000000"/>
                </a:solidFill>
              </a:rPr>
              <a:t>niveau</a:t>
            </a:r>
            <a:r>
              <a:rPr lang="en-US" sz="2100" b="1" dirty="0">
                <a:solidFill>
                  <a:srgbClr val="000000"/>
                </a:solidFill>
              </a:rPr>
              <a:t> de vol </a:t>
            </a:r>
            <a:r>
              <a:rPr lang="en-US" sz="2100" dirty="0">
                <a:solidFill>
                  <a:srgbClr val="000000"/>
                </a:solidFill>
              </a:rPr>
              <a:t>(FL - flight level) </a:t>
            </a:r>
            <a:r>
              <a:rPr lang="en-US" sz="2100" dirty="0" err="1">
                <a:solidFill>
                  <a:srgbClr val="000000"/>
                </a:solidFill>
              </a:rPr>
              <a:t>est</a:t>
            </a:r>
            <a:r>
              <a:rPr lang="en-US" sz="2100" dirty="0">
                <a:solidFill>
                  <a:srgbClr val="000000"/>
                </a:solidFill>
              </a:rPr>
              <a:t> la position </a:t>
            </a:r>
            <a:r>
              <a:rPr lang="en-US" sz="2100" dirty="0" err="1">
                <a:solidFill>
                  <a:srgbClr val="000000"/>
                </a:solidFill>
              </a:rPr>
              <a:t>verticale</a:t>
            </a:r>
            <a:r>
              <a:rPr lang="en-US" sz="2100" dirty="0">
                <a:solidFill>
                  <a:srgbClr val="000000"/>
                </a:solidFill>
              </a:rPr>
              <a:t> d'un </a:t>
            </a:r>
            <a:r>
              <a:rPr lang="en-US" sz="2100" dirty="0" err="1">
                <a:solidFill>
                  <a:srgbClr val="000000"/>
                </a:solidFill>
              </a:rPr>
              <a:t>aéronef</a:t>
            </a:r>
            <a:r>
              <a:rPr lang="en-US" sz="2100" dirty="0">
                <a:solidFill>
                  <a:srgbClr val="000000"/>
                </a:solidFill>
              </a:rPr>
              <a:t> au dessus de la surface </a:t>
            </a:r>
            <a:r>
              <a:rPr lang="en-US" sz="2100" dirty="0" err="1">
                <a:solidFill>
                  <a:srgbClr val="000000"/>
                </a:solidFill>
              </a:rPr>
              <a:t>isobare</a:t>
            </a:r>
            <a:r>
              <a:rPr lang="en-US" sz="2100" dirty="0">
                <a:solidFill>
                  <a:srgbClr val="000000"/>
                </a:solidFill>
              </a:rPr>
              <a:t> </a:t>
            </a:r>
            <a:r>
              <a:rPr lang="en-US" sz="2100" b="1" dirty="0">
                <a:solidFill>
                  <a:srgbClr val="000000"/>
                </a:solidFill>
              </a:rPr>
              <a:t>1013.25 </a:t>
            </a:r>
            <a:r>
              <a:rPr lang="en-US" sz="2100" dirty="0" err="1">
                <a:solidFill>
                  <a:srgbClr val="000000"/>
                </a:solidFill>
              </a:rPr>
              <a:t>hPa</a:t>
            </a:r>
            <a:r>
              <a:rPr lang="en-US" sz="2100" dirty="0">
                <a:solidFill>
                  <a:srgbClr val="000000"/>
                </a:solidFill>
              </a:rPr>
              <a:t> (</a:t>
            </a:r>
            <a:r>
              <a:rPr lang="en-US" sz="2100" dirty="0" err="1">
                <a:solidFill>
                  <a:srgbClr val="000000"/>
                </a:solidFill>
              </a:rPr>
              <a:t>ou</a:t>
            </a:r>
            <a:r>
              <a:rPr lang="en-US" sz="2100" dirty="0">
                <a:solidFill>
                  <a:srgbClr val="000000"/>
                </a:solidFill>
              </a:rPr>
              <a:t> 29.92 inHg). La pression </a:t>
            </a:r>
            <a:r>
              <a:rPr lang="en-US" sz="2100" b="1" dirty="0">
                <a:solidFill>
                  <a:srgbClr val="000000"/>
                </a:solidFill>
              </a:rPr>
              <a:t>1013.25 </a:t>
            </a:r>
            <a:r>
              <a:rPr lang="en-US" sz="2100" b="1" dirty="0" err="1">
                <a:solidFill>
                  <a:srgbClr val="000000"/>
                </a:solidFill>
              </a:rPr>
              <a:t>hPa</a:t>
            </a:r>
            <a:r>
              <a:rPr lang="en-US" sz="2100" b="1" dirty="0">
                <a:solidFill>
                  <a:srgbClr val="000000"/>
                </a:solidFill>
              </a:rPr>
              <a:t> </a:t>
            </a:r>
            <a:r>
              <a:rPr lang="en-US" sz="2100" dirty="0" err="1">
                <a:solidFill>
                  <a:srgbClr val="000000"/>
                </a:solidFill>
              </a:rPr>
              <a:t>est</a:t>
            </a:r>
            <a:r>
              <a:rPr lang="en-US" sz="2100" dirty="0">
                <a:solidFill>
                  <a:srgbClr val="000000"/>
                </a:solidFill>
              </a:rPr>
              <a:t> </a:t>
            </a:r>
            <a:r>
              <a:rPr lang="en-US" sz="2100" dirty="0" err="1">
                <a:solidFill>
                  <a:srgbClr val="000000"/>
                </a:solidFill>
              </a:rPr>
              <a:t>appelée</a:t>
            </a:r>
            <a:r>
              <a:rPr lang="en-US" sz="2100" dirty="0">
                <a:solidFill>
                  <a:srgbClr val="000000"/>
                </a:solidFill>
              </a:rPr>
              <a:t> </a:t>
            </a:r>
            <a:r>
              <a:rPr lang="en-US" sz="2100" b="1" dirty="0" err="1">
                <a:solidFill>
                  <a:srgbClr val="000000"/>
                </a:solidFill>
              </a:rPr>
              <a:t>calage</a:t>
            </a:r>
            <a:r>
              <a:rPr lang="en-US" sz="2100" b="1" dirty="0">
                <a:solidFill>
                  <a:srgbClr val="000000"/>
                </a:solidFill>
              </a:rPr>
              <a:t> </a:t>
            </a:r>
            <a:r>
              <a:rPr lang="en-US" sz="1900" b="1" dirty="0" err="1">
                <a:solidFill>
                  <a:srgbClr val="000000"/>
                </a:solidFill>
              </a:rPr>
              <a:t>altimétrique</a:t>
            </a:r>
            <a:r>
              <a:rPr lang="en-US" sz="1900" b="1" dirty="0">
                <a:solidFill>
                  <a:srgbClr val="000000"/>
                </a:solidFill>
              </a:rPr>
              <a:t> standard.</a:t>
            </a:r>
            <a:endParaRPr lang="en-US" sz="1900" dirty="0">
              <a:solidFill>
                <a:srgbClr val="000000"/>
              </a:solidFill>
            </a:endParaRPr>
          </a:p>
          <a:p>
            <a:pPr lvl="1"/>
            <a:endParaRPr lang="en-US" sz="1900" dirty="0">
              <a:solidFill>
                <a:srgbClr val="000000"/>
              </a:solidFill>
            </a:endParaRPr>
          </a:p>
          <a:p>
            <a:pPr lvl="1"/>
            <a:endParaRPr lang="en-US" sz="1200" dirty="0">
              <a:solidFill>
                <a:srgbClr val="000000"/>
              </a:solidFill>
            </a:endParaRPr>
          </a:p>
          <a:p>
            <a:endParaRPr lang="en-US" sz="1200" dirty="0">
              <a:solidFill>
                <a:srgbClr val="000000"/>
              </a:solidFill>
            </a:endParaRPr>
          </a:p>
        </p:txBody>
      </p:sp>
      <p:sp>
        <p:nvSpPr>
          <p:cNvPr id="2" name="ZoneTexte 1">
            <a:extLst>
              <a:ext uri="{FF2B5EF4-FFF2-40B4-BE49-F238E27FC236}">
                <a16:creationId xmlns:a16="http://schemas.microsoft.com/office/drawing/2014/main" id="{58ABFA79-99FF-5248-A72C-3CA351C8E8E5}"/>
              </a:ext>
            </a:extLst>
          </p:cNvPr>
          <p:cNvSpPr txBox="1"/>
          <p:nvPr/>
        </p:nvSpPr>
        <p:spPr>
          <a:xfrm>
            <a:off x="4173616" y="6321542"/>
            <a:ext cx="8015336" cy="369332"/>
          </a:xfrm>
          <a:prstGeom prst="rect">
            <a:avLst/>
          </a:prstGeom>
          <a:noFill/>
        </p:spPr>
        <p:txBody>
          <a:bodyPr wrap="none" rtlCol="0">
            <a:spAutoFit/>
          </a:bodyPr>
          <a:lstStyle/>
          <a:p>
            <a:r>
              <a:rPr lang="fr-FR" dirty="0">
                <a:hlinkClick r:id="rId5"/>
              </a:rPr>
              <a:t>http://storage.ivao.fr/training_public/Section Instruction/Pilote/FSx/BASE_ALT1.pdf</a:t>
            </a:r>
            <a:endParaRPr lang="fr-FR" dirty="0"/>
          </a:p>
        </p:txBody>
      </p:sp>
    </p:spTree>
    <p:extLst>
      <p:ext uri="{BB962C8B-B14F-4D97-AF65-F5344CB8AC3E}">
        <p14:creationId xmlns:p14="http://schemas.microsoft.com/office/powerpoint/2010/main" val="1144012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23E859E-BCBF-4E66-BDB2-B45C407894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2741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3A9AEE7E-B925-446D-8A61-75BFE40B8B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45716" b="33968"/>
          <a:stretch/>
        </p:blipFill>
        <p:spPr>
          <a:xfrm>
            <a:off x="0" y="1217573"/>
            <a:ext cx="12192000" cy="1393277"/>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a:xfrm>
            <a:off x="804672" y="457200"/>
            <a:ext cx="10579398" cy="1299411"/>
          </a:xfrm>
        </p:spPr>
        <p:txBody>
          <a:bodyPr vert="horz" lIns="91440" tIns="45720" rIns="91440" bIns="45720" rtlCol="0" anchor="ctr">
            <a:normAutofit/>
          </a:bodyPr>
          <a:lstStyle/>
          <a:p>
            <a:r>
              <a:rPr lang="en-US" b="1" kern="1200">
                <a:solidFill>
                  <a:srgbClr val="FFFFFF"/>
                </a:solidFill>
                <a:latin typeface="+mj-lt"/>
                <a:ea typeface="+mj-ea"/>
                <a:cs typeface="+mj-cs"/>
              </a:rPr>
              <a:t>Altimétrie</a:t>
            </a:r>
          </a:p>
        </p:txBody>
      </p:sp>
      <p:sp>
        <p:nvSpPr>
          <p:cNvPr id="22" name="Rectangle 21">
            <a:extLst>
              <a:ext uri="{FF2B5EF4-FFF2-40B4-BE49-F238E27FC236}">
                <a16:creationId xmlns:a16="http://schemas.microsoft.com/office/drawing/2014/main" id="{B45D527E-542C-44E0-8FC2-F03B24CFA2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466471"/>
            <a:ext cx="12188952" cy="43915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a:extLst>
              <a:ext uri="{FF2B5EF4-FFF2-40B4-BE49-F238E27FC236}">
                <a16:creationId xmlns:a16="http://schemas.microsoft.com/office/drawing/2014/main" id="{A69A72F4-DC52-8F4E-A383-89E32A4BF0BD}"/>
              </a:ext>
            </a:extLst>
          </p:cNvPr>
          <p:cNvPicPr>
            <a:picLocks noGrp="1" noChangeAspect="1"/>
          </p:cNvPicPr>
          <p:nvPr>
            <p:ph sz="half" idx="2"/>
          </p:nvPr>
        </p:nvPicPr>
        <p:blipFill rotWithShape="1">
          <a:blip r:embed="rId4"/>
          <a:srcRect t="4291"/>
          <a:stretch/>
        </p:blipFill>
        <p:spPr>
          <a:xfrm>
            <a:off x="804671" y="2992358"/>
            <a:ext cx="4954693" cy="2908040"/>
          </a:xfrm>
          <a:prstGeom prst="rect">
            <a:avLst/>
          </a:prstGeom>
        </p:spPr>
      </p:pic>
      <p:sp>
        <p:nvSpPr>
          <p:cNvPr id="4" name="Espace réservé du contenu 3">
            <a:extLst>
              <a:ext uri="{FF2B5EF4-FFF2-40B4-BE49-F238E27FC236}">
                <a16:creationId xmlns:a16="http://schemas.microsoft.com/office/drawing/2014/main" id="{5BE1555E-B4AA-764A-AE57-40451A47BB8D}"/>
              </a:ext>
            </a:extLst>
          </p:cNvPr>
          <p:cNvSpPr>
            <a:spLocks noGrp="1"/>
          </p:cNvSpPr>
          <p:nvPr>
            <p:ph sz="half" idx="1"/>
          </p:nvPr>
        </p:nvSpPr>
        <p:spPr>
          <a:xfrm>
            <a:off x="6354871" y="2827419"/>
            <a:ext cx="5029200" cy="3227626"/>
          </a:xfrm>
        </p:spPr>
        <p:txBody>
          <a:bodyPr vert="horz" lIns="91440" tIns="45720" rIns="91440" bIns="45720" rtlCol="0" anchor="ctr">
            <a:normAutofit/>
          </a:bodyPr>
          <a:lstStyle/>
          <a:p>
            <a:pPr marL="0"/>
            <a:endParaRPr lang="en-US" sz="1600" dirty="0">
              <a:solidFill>
                <a:srgbClr val="000000"/>
              </a:solidFill>
            </a:endParaRPr>
          </a:p>
          <a:p>
            <a:r>
              <a:rPr lang="en-US" sz="1600" dirty="0">
                <a:solidFill>
                  <a:srgbClr val="000000"/>
                </a:solidFill>
              </a:rPr>
              <a:t> Un </a:t>
            </a:r>
            <a:r>
              <a:rPr lang="en-US" sz="1600" b="1" dirty="0" err="1">
                <a:solidFill>
                  <a:srgbClr val="000000"/>
                </a:solidFill>
              </a:rPr>
              <a:t>altimètre</a:t>
            </a:r>
            <a:r>
              <a:rPr lang="en-US" sz="1600" b="1" dirty="0">
                <a:solidFill>
                  <a:srgbClr val="000000"/>
                </a:solidFill>
              </a:rPr>
              <a:t> </a:t>
            </a:r>
            <a:r>
              <a:rPr lang="en-US" sz="1600" dirty="0" err="1">
                <a:solidFill>
                  <a:srgbClr val="000000"/>
                </a:solidFill>
              </a:rPr>
              <a:t>réglé</a:t>
            </a:r>
            <a:r>
              <a:rPr lang="en-US" sz="1600" dirty="0">
                <a:solidFill>
                  <a:srgbClr val="000000"/>
                </a:solidFill>
              </a:rPr>
              <a:t> sur le </a:t>
            </a:r>
            <a:r>
              <a:rPr lang="en-US" sz="1600" dirty="0" err="1">
                <a:solidFill>
                  <a:srgbClr val="000000"/>
                </a:solidFill>
              </a:rPr>
              <a:t>calage</a:t>
            </a:r>
            <a:r>
              <a:rPr lang="en-US" sz="1600" dirty="0">
                <a:solidFill>
                  <a:srgbClr val="000000"/>
                </a:solidFill>
              </a:rPr>
              <a:t> </a:t>
            </a:r>
            <a:r>
              <a:rPr lang="en-US" sz="1600" b="1" dirty="0">
                <a:solidFill>
                  <a:srgbClr val="000000"/>
                </a:solidFill>
              </a:rPr>
              <a:t>QFE </a:t>
            </a:r>
            <a:r>
              <a:rPr lang="en-US" sz="1600" dirty="0" err="1">
                <a:solidFill>
                  <a:srgbClr val="000000"/>
                </a:solidFill>
              </a:rPr>
              <a:t>indique</a:t>
            </a:r>
            <a:r>
              <a:rPr lang="en-US" sz="1600" dirty="0">
                <a:solidFill>
                  <a:srgbClr val="000000"/>
                </a:solidFill>
              </a:rPr>
              <a:t> la hauteur par rapport au point de </a:t>
            </a:r>
            <a:r>
              <a:rPr lang="en-US" sz="1600" dirty="0" err="1">
                <a:solidFill>
                  <a:srgbClr val="000000"/>
                </a:solidFill>
              </a:rPr>
              <a:t>référence</a:t>
            </a:r>
            <a:r>
              <a:rPr lang="en-US" sz="1600" dirty="0">
                <a:solidFill>
                  <a:srgbClr val="000000"/>
                </a:solidFill>
              </a:rPr>
              <a:t> de </a:t>
            </a:r>
            <a:r>
              <a:rPr lang="en-US" sz="1600" dirty="0" err="1">
                <a:solidFill>
                  <a:srgbClr val="000000"/>
                </a:solidFill>
              </a:rPr>
              <a:t>l'aéroport</a:t>
            </a:r>
            <a:r>
              <a:rPr lang="en-US" sz="1600" dirty="0">
                <a:solidFill>
                  <a:srgbClr val="000000"/>
                </a:solidFill>
              </a:rPr>
              <a:t> </a:t>
            </a:r>
            <a:r>
              <a:rPr lang="en-US" sz="1600" dirty="0" err="1">
                <a:solidFill>
                  <a:srgbClr val="000000"/>
                </a:solidFill>
              </a:rPr>
              <a:t>donnant</a:t>
            </a:r>
            <a:r>
              <a:rPr lang="en-US" sz="1600" dirty="0">
                <a:solidFill>
                  <a:srgbClr val="000000"/>
                </a:solidFill>
              </a:rPr>
              <a:t> le </a:t>
            </a:r>
            <a:r>
              <a:rPr lang="en-US" sz="1600" b="1" dirty="0">
                <a:solidFill>
                  <a:srgbClr val="000000"/>
                </a:solidFill>
              </a:rPr>
              <a:t>QFE</a:t>
            </a:r>
            <a:r>
              <a:rPr lang="en-US" sz="1600" dirty="0">
                <a:solidFill>
                  <a:srgbClr val="000000"/>
                </a:solidFill>
              </a:rPr>
              <a:t>. </a:t>
            </a:r>
          </a:p>
          <a:p>
            <a:r>
              <a:rPr lang="en-US" sz="1600" dirty="0">
                <a:solidFill>
                  <a:srgbClr val="000000"/>
                </a:solidFill>
              </a:rPr>
              <a:t>  Un </a:t>
            </a:r>
            <a:r>
              <a:rPr lang="en-US" sz="1600" dirty="0" err="1">
                <a:solidFill>
                  <a:srgbClr val="000000"/>
                </a:solidFill>
              </a:rPr>
              <a:t>altimètre</a:t>
            </a:r>
            <a:r>
              <a:rPr lang="en-US" sz="1600" dirty="0">
                <a:solidFill>
                  <a:srgbClr val="000000"/>
                </a:solidFill>
              </a:rPr>
              <a:t> </a:t>
            </a:r>
            <a:r>
              <a:rPr lang="en-US" sz="1600" dirty="0" err="1">
                <a:solidFill>
                  <a:srgbClr val="000000"/>
                </a:solidFill>
              </a:rPr>
              <a:t>réglé</a:t>
            </a:r>
            <a:r>
              <a:rPr lang="en-US" sz="1600" dirty="0">
                <a:solidFill>
                  <a:srgbClr val="000000"/>
                </a:solidFill>
              </a:rPr>
              <a:t> sur le </a:t>
            </a:r>
            <a:r>
              <a:rPr lang="en-US" sz="1600" dirty="0" err="1">
                <a:solidFill>
                  <a:srgbClr val="000000"/>
                </a:solidFill>
              </a:rPr>
              <a:t>calage</a:t>
            </a:r>
            <a:r>
              <a:rPr lang="en-US" sz="1600" dirty="0">
                <a:solidFill>
                  <a:srgbClr val="000000"/>
                </a:solidFill>
              </a:rPr>
              <a:t> </a:t>
            </a:r>
            <a:r>
              <a:rPr lang="en-US" sz="1600" b="1" dirty="0">
                <a:solidFill>
                  <a:srgbClr val="000000"/>
                </a:solidFill>
              </a:rPr>
              <a:t>QNH </a:t>
            </a:r>
            <a:r>
              <a:rPr lang="en-US" sz="1600" dirty="0" err="1">
                <a:solidFill>
                  <a:srgbClr val="000000"/>
                </a:solidFill>
              </a:rPr>
              <a:t>indique</a:t>
            </a:r>
            <a:r>
              <a:rPr lang="en-US" sz="1600" dirty="0">
                <a:solidFill>
                  <a:srgbClr val="000000"/>
                </a:solidFill>
              </a:rPr>
              <a:t> </a:t>
            </a:r>
            <a:r>
              <a:rPr lang="en-US" sz="1600" dirty="0" err="1">
                <a:solidFill>
                  <a:srgbClr val="000000"/>
                </a:solidFill>
              </a:rPr>
              <a:t>une</a:t>
            </a:r>
            <a:r>
              <a:rPr lang="en-US" sz="1600" dirty="0">
                <a:solidFill>
                  <a:srgbClr val="000000"/>
                </a:solidFill>
              </a:rPr>
              <a:t> altitude. </a:t>
            </a:r>
            <a:r>
              <a:rPr lang="en-US" sz="1600" dirty="0" err="1">
                <a:solidFill>
                  <a:srgbClr val="000000"/>
                </a:solidFill>
              </a:rPr>
              <a:t>Lorsque</a:t>
            </a:r>
            <a:r>
              <a:rPr lang="en-US" sz="1600" dirty="0">
                <a:solidFill>
                  <a:srgbClr val="000000"/>
                </a:solidFill>
              </a:rPr>
              <a:t> </a:t>
            </a:r>
            <a:r>
              <a:rPr lang="en-US" sz="1600" dirty="0" err="1">
                <a:solidFill>
                  <a:srgbClr val="000000"/>
                </a:solidFill>
              </a:rPr>
              <a:t>l'on</a:t>
            </a:r>
            <a:r>
              <a:rPr lang="en-US" sz="1600" dirty="0">
                <a:solidFill>
                  <a:srgbClr val="000000"/>
                </a:solidFill>
              </a:rPr>
              <a:t> </a:t>
            </a:r>
            <a:r>
              <a:rPr lang="en-US" sz="1600" dirty="0" err="1">
                <a:solidFill>
                  <a:srgbClr val="000000"/>
                </a:solidFill>
              </a:rPr>
              <a:t>est</a:t>
            </a:r>
            <a:r>
              <a:rPr lang="en-US" sz="1600" dirty="0">
                <a:solidFill>
                  <a:srgbClr val="000000"/>
                </a:solidFill>
              </a:rPr>
              <a:t> au sol sur un </a:t>
            </a:r>
            <a:r>
              <a:rPr lang="en-US" sz="1600" dirty="0" err="1">
                <a:solidFill>
                  <a:srgbClr val="000000"/>
                </a:solidFill>
              </a:rPr>
              <a:t>aérodrome</a:t>
            </a:r>
            <a:r>
              <a:rPr lang="en-US" sz="1600" dirty="0">
                <a:solidFill>
                  <a:srgbClr val="000000"/>
                </a:solidFill>
              </a:rPr>
              <a:t> </a:t>
            </a:r>
            <a:r>
              <a:rPr lang="en-US" sz="1600" dirty="0" err="1">
                <a:solidFill>
                  <a:srgbClr val="000000"/>
                </a:solidFill>
              </a:rPr>
              <a:t>donnant</a:t>
            </a:r>
            <a:r>
              <a:rPr lang="en-US" sz="1600" dirty="0">
                <a:solidFill>
                  <a:srgbClr val="000000"/>
                </a:solidFill>
              </a:rPr>
              <a:t> le QNH, </a:t>
            </a:r>
            <a:r>
              <a:rPr lang="en-US" sz="1600" dirty="0" err="1">
                <a:solidFill>
                  <a:srgbClr val="000000"/>
                </a:solidFill>
              </a:rPr>
              <a:t>l'altimètre</a:t>
            </a:r>
            <a:r>
              <a:rPr lang="en-US" sz="1600" dirty="0">
                <a:solidFill>
                  <a:srgbClr val="000000"/>
                </a:solidFill>
              </a:rPr>
              <a:t> </a:t>
            </a:r>
            <a:r>
              <a:rPr lang="en-US" sz="1600" dirty="0" err="1">
                <a:solidFill>
                  <a:srgbClr val="000000"/>
                </a:solidFill>
              </a:rPr>
              <a:t>indique</a:t>
            </a:r>
            <a:r>
              <a:rPr lang="en-US" sz="1600" dirty="0">
                <a:solidFill>
                  <a:srgbClr val="000000"/>
                </a:solidFill>
              </a:rPr>
              <a:t> </a:t>
            </a:r>
            <a:r>
              <a:rPr lang="en-US" sz="1600" dirty="0" err="1">
                <a:solidFill>
                  <a:srgbClr val="000000"/>
                </a:solidFill>
              </a:rPr>
              <a:t>l'altitude</a:t>
            </a:r>
            <a:r>
              <a:rPr lang="en-US" sz="1600" dirty="0">
                <a:solidFill>
                  <a:srgbClr val="000000"/>
                </a:solidFill>
              </a:rPr>
              <a:t> de </a:t>
            </a:r>
            <a:r>
              <a:rPr lang="en-US" sz="1600" dirty="0" err="1">
                <a:solidFill>
                  <a:srgbClr val="000000"/>
                </a:solidFill>
              </a:rPr>
              <a:t>l'aérodrome</a:t>
            </a:r>
            <a:r>
              <a:rPr lang="en-US" sz="1600" dirty="0">
                <a:solidFill>
                  <a:srgbClr val="000000"/>
                </a:solidFill>
              </a:rPr>
              <a:t>. </a:t>
            </a:r>
          </a:p>
          <a:p>
            <a:r>
              <a:rPr lang="en-US" sz="1600" dirty="0">
                <a:solidFill>
                  <a:srgbClr val="000000"/>
                </a:solidFill>
              </a:rPr>
              <a:t> Le </a:t>
            </a:r>
            <a:r>
              <a:rPr lang="en-US" sz="1600" dirty="0" err="1">
                <a:solidFill>
                  <a:srgbClr val="000000"/>
                </a:solidFill>
              </a:rPr>
              <a:t>Niveau</a:t>
            </a:r>
            <a:r>
              <a:rPr lang="en-US" sz="1600" dirty="0">
                <a:solidFill>
                  <a:srgbClr val="000000"/>
                </a:solidFill>
              </a:rPr>
              <a:t> de Vol </a:t>
            </a:r>
            <a:r>
              <a:rPr lang="en-US" sz="1600" dirty="0" err="1">
                <a:solidFill>
                  <a:srgbClr val="000000"/>
                </a:solidFill>
              </a:rPr>
              <a:t>est</a:t>
            </a:r>
            <a:r>
              <a:rPr lang="en-US" sz="1600" dirty="0">
                <a:solidFill>
                  <a:srgbClr val="000000"/>
                </a:solidFill>
              </a:rPr>
              <a:t> </a:t>
            </a:r>
            <a:r>
              <a:rPr lang="en-US" sz="1600" dirty="0" err="1">
                <a:solidFill>
                  <a:srgbClr val="000000"/>
                </a:solidFill>
              </a:rPr>
              <a:t>exprimé</a:t>
            </a:r>
            <a:r>
              <a:rPr lang="en-US" sz="1600" dirty="0">
                <a:solidFill>
                  <a:srgbClr val="000000"/>
                </a:solidFill>
              </a:rPr>
              <a:t> avec les </a:t>
            </a:r>
            <a:r>
              <a:rPr lang="en-US" sz="1600" dirty="0" err="1">
                <a:solidFill>
                  <a:srgbClr val="000000"/>
                </a:solidFill>
              </a:rPr>
              <a:t>caractères</a:t>
            </a:r>
            <a:r>
              <a:rPr lang="en-US" sz="1600" dirty="0">
                <a:solidFill>
                  <a:srgbClr val="000000"/>
                </a:solidFill>
              </a:rPr>
              <a:t> FL </a:t>
            </a:r>
            <a:r>
              <a:rPr lang="en-US" sz="1600" dirty="0" err="1">
                <a:solidFill>
                  <a:srgbClr val="000000"/>
                </a:solidFill>
              </a:rPr>
              <a:t>suivi</a:t>
            </a:r>
            <a:r>
              <a:rPr lang="en-US" sz="1600" dirty="0">
                <a:solidFill>
                  <a:srgbClr val="000000"/>
                </a:solidFill>
              </a:rPr>
              <a:t> de </a:t>
            </a:r>
            <a:r>
              <a:rPr lang="en-US" sz="1600" dirty="0" err="1">
                <a:solidFill>
                  <a:srgbClr val="000000"/>
                </a:solidFill>
              </a:rPr>
              <a:t>l'altitude</a:t>
            </a:r>
            <a:r>
              <a:rPr lang="en-US" sz="1600" dirty="0">
                <a:solidFill>
                  <a:srgbClr val="000000"/>
                </a:solidFill>
              </a:rPr>
              <a:t> par rapport </a:t>
            </a:r>
            <a:r>
              <a:rPr lang="en-US" sz="1600" dirty="0" err="1">
                <a:solidFill>
                  <a:srgbClr val="000000"/>
                </a:solidFill>
              </a:rPr>
              <a:t>à</a:t>
            </a:r>
            <a:r>
              <a:rPr lang="en-US" sz="1600" dirty="0">
                <a:solidFill>
                  <a:srgbClr val="000000"/>
                </a:solidFill>
              </a:rPr>
              <a:t> la surface </a:t>
            </a:r>
            <a:r>
              <a:rPr lang="en-US" sz="1600" dirty="0" err="1">
                <a:solidFill>
                  <a:srgbClr val="000000"/>
                </a:solidFill>
              </a:rPr>
              <a:t>isobare</a:t>
            </a:r>
            <a:r>
              <a:rPr lang="en-US" sz="1600" dirty="0">
                <a:solidFill>
                  <a:srgbClr val="000000"/>
                </a:solidFill>
              </a:rPr>
              <a:t> </a:t>
            </a:r>
            <a:r>
              <a:rPr lang="en-US" sz="1600" dirty="0" err="1">
                <a:solidFill>
                  <a:srgbClr val="000000"/>
                </a:solidFill>
              </a:rPr>
              <a:t>exprimée</a:t>
            </a:r>
            <a:r>
              <a:rPr lang="en-US" sz="1600" dirty="0">
                <a:solidFill>
                  <a:srgbClr val="000000"/>
                </a:solidFill>
              </a:rPr>
              <a:t> </a:t>
            </a:r>
            <a:r>
              <a:rPr lang="en-US" sz="1600" dirty="0" err="1">
                <a:solidFill>
                  <a:srgbClr val="000000"/>
                </a:solidFill>
              </a:rPr>
              <a:t>en</a:t>
            </a:r>
            <a:r>
              <a:rPr lang="en-US" sz="1600" dirty="0">
                <a:solidFill>
                  <a:srgbClr val="000000"/>
                </a:solidFill>
              </a:rPr>
              <a:t> </a:t>
            </a:r>
            <a:r>
              <a:rPr lang="en-US" sz="1600" dirty="0" err="1">
                <a:solidFill>
                  <a:srgbClr val="000000"/>
                </a:solidFill>
              </a:rPr>
              <a:t>centaines</a:t>
            </a:r>
            <a:r>
              <a:rPr lang="en-US" sz="1600" dirty="0">
                <a:solidFill>
                  <a:srgbClr val="000000"/>
                </a:solidFill>
              </a:rPr>
              <a:t> de </a:t>
            </a:r>
            <a:r>
              <a:rPr lang="en-US" sz="1600" dirty="0" err="1">
                <a:solidFill>
                  <a:srgbClr val="000000"/>
                </a:solidFill>
              </a:rPr>
              <a:t>pieds</a:t>
            </a:r>
            <a:r>
              <a:rPr lang="en-US" sz="1600" dirty="0">
                <a:solidFill>
                  <a:srgbClr val="000000"/>
                </a:solidFill>
              </a:rPr>
              <a:t> (</a:t>
            </a:r>
            <a:r>
              <a:rPr lang="en-US" sz="1600" dirty="0" err="1">
                <a:solidFill>
                  <a:srgbClr val="000000"/>
                </a:solidFill>
              </a:rPr>
              <a:t>Niveau</a:t>
            </a:r>
            <a:r>
              <a:rPr lang="en-US" sz="1600" dirty="0">
                <a:solidFill>
                  <a:srgbClr val="000000"/>
                </a:solidFill>
              </a:rPr>
              <a:t> 40 pour 4000ft). </a:t>
            </a:r>
          </a:p>
          <a:p>
            <a:pPr lvl="1"/>
            <a:endParaRPr lang="en-US" sz="1600" dirty="0">
              <a:solidFill>
                <a:srgbClr val="000000"/>
              </a:solidFill>
            </a:endParaRPr>
          </a:p>
          <a:p>
            <a:pPr lvl="1"/>
            <a:endParaRPr lang="en-US" sz="1600" dirty="0">
              <a:solidFill>
                <a:srgbClr val="000000"/>
              </a:solidFill>
            </a:endParaRPr>
          </a:p>
          <a:p>
            <a:endParaRPr lang="en-US" sz="1600" dirty="0">
              <a:solidFill>
                <a:srgbClr val="000000"/>
              </a:solidFill>
            </a:endParaRPr>
          </a:p>
        </p:txBody>
      </p:sp>
    </p:spTree>
    <p:extLst>
      <p:ext uri="{BB962C8B-B14F-4D97-AF65-F5344CB8AC3E}">
        <p14:creationId xmlns:p14="http://schemas.microsoft.com/office/powerpoint/2010/main" val="3396180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23E859E-BCBF-4E66-BDB2-B45C407894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2741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3A9AEE7E-B925-446D-8A61-75BFE40B8B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45716" b="33968"/>
          <a:stretch/>
        </p:blipFill>
        <p:spPr>
          <a:xfrm>
            <a:off x="0" y="1217573"/>
            <a:ext cx="12192000" cy="1393277"/>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a:xfrm>
            <a:off x="804672" y="457200"/>
            <a:ext cx="10579398" cy="1299411"/>
          </a:xfrm>
        </p:spPr>
        <p:txBody>
          <a:bodyPr vert="horz" lIns="91440" tIns="45720" rIns="91440" bIns="45720" rtlCol="0" anchor="ctr">
            <a:normAutofit/>
          </a:bodyPr>
          <a:lstStyle/>
          <a:p>
            <a:r>
              <a:rPr lang="en-US" b="1" kern="1200" dirty="0">
                <a:solidFill>
                  <a:srgbClr val="FFFFFF"/>
                </a:solidFill>
                <a:latin typeface="+mj-lt"/>
                <a:ea typeface="+mj-ea"/>
                <a:cs typeface="+mj-cs"/>
              </a:rPr>
              <a:t>Altitude et </a:t>
            </a:r>
            <a:r>
              <a:rPr lang="en-US" b="1" kern="1200" dirty="0" err="1">
                <a:solidFill>
                  <a:srgbClr val="FFFFFF"/>
                </a:solidFill>
                <a:latin typeface="+mj-lt"/>
                <a:ea typeface="+mj-ea"/>
                <a:cs typeface="+mj-cs"/>
              </a:rPr>
              <a:t>niveau</a:t>
            </a:r>
            <a:r>
              <a:rPr lang="en-US" b="1" kern="1200" dirty="0">
                <a:solidFill>
                  <a:srgbClr val="FFFFFF"/>
                </a:solidFill>
                <a:latin typeface="+mj-lt"/>
                <a:ea typeface="+mj-ea"/>
                <a:cs typeface="+mj-cs"/>
              </a:rPr>
              <a:t> de transition</a:t>
            </a:r>
          </a:p>
        </p:txBody>
      </p:sp>
      <p:sp>
        <p:nvSpPr>
          <p:cNvPr id="22" name="Rectangle 21">
            <a:extLst>
              <a:ext uri="{FF2B5EF4-FFF2-40B4-BE49-F238E27FC236}">
                <a16:creationId xmlns:a16="http://schemas.microsoft.com/office/drawing/2014/main" id="{B45D527E-542C-44E0-8FC2-F03B24CFA2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466471"/>
            <a:ext cx="12188952" cy="43915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space réservé du contenu 3">
            <a:extLst>
              <a:ext uri="{FF2B5EF4-FFF2-40B4-BE49-F238E27FC236}">
                <a16:creationId xmlns:a16="http://schemas.microsoft.com/office/drawing/2014/main" id="{5BE1555E-B4AA-764A-AE57-40451A47BB8D}"/>
              </a:ext>
            </a:extLst>
          </p:cNvPr>
          <p:cNvSpPr>
            <a:spLocks noGrp="1"/>
          </p:cNvSpPr>
          <p:nvPr>
            <p:ph sz="half" idx="1"/>
          </p:nvPr>
        </p:nvSpPr>
        <p:spPr>
          <a:xfrm>
            <a:off x="6479869" y="2466471"/>
            <a:ext cx="5288071" cy="3934328"/>
          </a:xfrm>
        </p:spPr>
        <p:txBody>
          <a:bodyPr vert="horz" lIns="91440" tIns="45720" rIns="91440" bIns="45720" rtlCol="0" anchor="ctr">
            <a:normAutofit/>
          </a:bodyPr>
          <a:lstStyle/>
          <a:p>
            <a:pPr marL="0" indent="0">
              <a:buNone/>
            </a:pPr>
            <a:endParaRPr lang="en-US" sz="1600" dirty="0">
              <a:solidFill>
                <a:srgbClr val="000000"/>
              </a:solidFill>
            </a:endParaRPr>
          </a:p>
          <a:p>
            <a:pPr marL="0" indent="0">
              <a:buNone/>
            </a:pPr>
            <a:r>
              <a:rPr lang="en-US" sz="1600" dirty="0">
                <a:solidFill>
                  <a:srgbClr val="000000"/>
                </a:solidFill>
              </a:rPr>
              <a:t> </a:t>
            </a:r>
          </a:p>
          <a:p>
            <a:pPr lvl="1"/>
            <a:endParaRPr lang="en-US" sz="1600" dirty="0">
              <a:solidFill>
                <a:srgbClr val="000000"/>
              </a:solidFill>
            </a:endParaRPr>
          </a:p>
          <a:p>
            <a:endParaRPr lang="en-US" sz="1600" dirty="0">
              <a:solidFill>
                <a:srgbClr val="000000"/>
              </a:solidFill>
            </a:endParaRPr>
          </a:p>
        </p:txBody>
      </p:sp>
      <p:sp>
        <p:nvSpPr>
          <p:cNvPr id="2" name="Rectangle 1">
            <a:extLst>
              <a:ext uri="{FF2B5EF4-FFF2-40B4-BE49-F238E27FC236}">
                <a16:creationId xmlns:a16="http://schemas.microsoft.com/office/drawing/2014/main" id="{BE2B1C2A-0043-9640-B36B-27DD80ABFA7C}"/>
              </a:ext>
            </a:extLst>
          </p:cNvPr>
          <p:cNvSpPr/>
          <p:nvPr/>
        </p:nvSpPr>
        <p:spPr>
          <a:xfrm>
            <a:off x="6705602" y="2722531"/>
            <a:ext cx="4996058" cy="3354765"/>
          </a:xfrm>
          <a:prstGeom prst="rect">
            <a:avLst/>
          </a:prstGeom>
        </p:spPr>
        <p:txBody>
          <a:bodyPr wrap="square">
            <a:spAutoFit/>
          </a:bodyPr>
          <a:lstStyle/>
          <a:p>
            <a:r>
              <a:rPr lang="fr-FR" b="1" dirty="0"/>
              <a:t>Le niveau de transition</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sz="1600" dirty="0"/>
              <a:t>il est calculé par le contrôleur en fonction de l'altitude de transition et de la pression atmosphérique (QNH sur l'aéroport). </a:t>
            </a:r>
            <a:br>
              <a:rPr lang="fr-FR" sz="1600" dirty="0"/>
            </a:br>
            <a:endParaRPr lang="fr-FR" sz="1600" dirty="0"/>
          </a:p>
          <a:p>
            <a:pPr marL="285750" indent="-285750">
              <a:buFont typeface="Arial" panose="020B0604020202020204" pitchFamily="34" charset="0"/>
              <a:buChar char="•"/>
            </a:pPr>
            <a:r>
              <a:rPr lang="fr-FR" sz="1600" dirty="0"/>
              <a:t>il est diffusé dans l'ATIS du contrôleur </a:t>
            </a:r>
            <a:br>
              <a:rPr lang="fr-FR" sz="1600" dirty="0"/>
            </a:br>
            <a:endParaRPr lang="fr-FR" sz="1600" dirty="0"/>
          </a:p>
          <a:p>
            <a:pPr marL="285750" indent="-285750">
              <a:buFont typeface="Arial" panose="020B0604020202020204" pitchFamily="34" charset="0"/>
              <a:buChar char="•"/>
            </a:pPr>
            <a:r>
              <a:rPr lang="fr-FR" sz="1600" dirty="0"/>
              <a:t> il est le </a:t>
            </a:r>
            <a:r>
              <a:rPr lang="fr-FR" sz="1600" b="1" dirty="0"/>
              <a:t>premier niveau de vol IFR situé au moins 1000 </a:t>
            </a:r>
            <a:r>
              <a:rPr lang="fr-FR" sz="1600" b="1" dirty="0" err="1"/>
              <a:t>ft</a:t>
            </a:r>
            <a:r>
              <a:rPr lang="fr-FR" sz="1600" b="1" dirty="0"/>
              <a:t> au-dessus de l'altitude de transition </a:t>
            </a:r>
            <a:br>
              <a:rPr lang="fr-FR" sz="1600" b="1" dirty="0"/>
            </a:br>
            <a:endParaRPr lang="fr-FR" sz="1600" dirty="0"/>
          </a:p>
          <a:p>
            <a:pPr marL="285750" indent="-285750">
              <a:buFont typeface="Arial" panose="020B0604020202020204" pitchFamily="34" charset="0"/>
              <a:buChar char="•"/>
            </a:pPr>
            <a:r>
              <a:rPr lang="fr-FR" sz="1600" dirty="0"/>
              <a:t>il est le niveau minimum où </a:t>
            </a:r>
            <a:r>
              <a:rPr lang="fr-FR" sz="1600" b="1" dirty="0"/>
              <a:t>l'altimètre sera calé à la pression standard 1013.25 </a:t>
            </a:r>
            <a:r>
              <a:rPr lang="fr-FR" sz="1600" b="1" dirty="0" err="1"/>
              <a:t>hPa</a:t>
            </a:r>
            <a:r>
              <a:rPr lang="fr-FR" sz="1600" b="1" dirty="0"/>
              <a:t> </a:t>
            </a:r>
            <a:r>
              <a:rPr lang="fr-FR" sz="1600" dirty="0"/>
              <a:t>(29.92 </a:t>
            </a:r>
            <a:r>
              <a:rPr lang="fr-FR" sz="1600" dirty="0" err="1"/>
              <a:t>inHg</a:t>
            </a:r>
            <a:r>
              <a:rPr lang="fr-FR" sz="1600" dirty="0"/>
              <a:t>) </a:t>
            </a:r>
          </a:p>
        </p:txBody>
      </p:sp>
      <p:sp>
        <p:nvSpPr>
          <p:cNvPr id="6" name="Espace réservé du contenu 5">
            <a:extLst>
              <a:ext uri="{FF2B5EF4-FFF2-40B4-BE49-F238E27FC236}">
                <a16:creationId xmlns:a16="http://schemas.microsoft.com/office/drawing/2014/main" id="{A6D8A9FF-D62B-1445-827A-E5DBE7DDAD52}"/>
              </a:ext>
            </a:extLst>
          </p:cNvPr>
          <p:cNvSpPr>
            <a:spLocks noGrp="1"/>
          </p:cNvSpPr>
          <p:nvPr>
            <p:ph sz="half" idx="2"/>
          </p:nvPr>
        </p:nvSpPr>
        <p:spPr>
          <a:xfrm>
            <a:off x="424060" y="2827418"/>
            <a:ext cx="5181600" cy="3573381"/>
          </a:xfrm>
        </p:spPr>
        <p:txBody>
          <a:bodyPr>
            <a:normAutofit/>
          </a:bodyPr>
          <a:lstStyle/>
          <a:p>
            <a:pPr marL="0" indent="0">
              <a:buNone/>
            </a:pPr>
            <a:r>
              <a:rPr lang="fr-FR" sz="1600" b="1" dirty="0"/>
              <a:t>L’altitude de transition</a:t>
            </a:r>
          </a:p>
          <a:p>
            <a:endParaRPr lang="fr-FR" sz="1600" dirty="0"/>
          </a:p>
          <a:p>
            <a:r>
              <a:rPr lang="fr-FR" sz="1600" dirty="0"/>
              <a:t>elle est </a:t>
            </a:r>
            <a:r>
              <a:rPr lang="fr-FR" sz="1600" b="1" dirty="0"/>
              <a:t>publiée sur les cartes </a:t>
            </a:r>
            <a:r>
              <a:rPr lang="fr-FR" sz="1600" dirty="0"/>
              <a:t>IAC et ARR-DEP (mais également diffusée dans l'ATIS du contrôleur) </a:t>
            </a:r>
          </a:p>
          <a:p>
            <a:r>
              <a:rPr lang="fr-FR" sz="1600" dirty="0"/>
              <a:t>elle est l'</a:t>
            </a:r>
            <a:r>
              <a:rPr lang="fr-FR" sz="1600" b="1" dirty="0"/>
              <a:t>altitude maximum </a:t>
            </a:r>
            <a:r>
              <a:rPr lang="fr-FR" sz="1600" dirty="0"/>
              <a:t>où l'altimètre sera calé au QNH de l'aérodrome concerné </a:t>
            </a:r>
          </a:p>
          <a:p>
            <a:r>
              <a:rPr lang="fr-FR" sz="1600" dirty="0"/>
              <a:t>elle peut être </a:t>
            </a:r>
            <a:r>
              <a:rPr lang="fr-FR" sz="1600" b="1" dirty="0"/>
              <a:t>identique ou différente en fonction de l'aéroport </a:t>
            </a:r>
            <a:r>
              <a:rPr lang="fr-FR" sz="1600" dirty="0"/>
              <a:t>dans le même pays </a:t>
            </a:r>
          </a:p>
          <a:p>
            <a:r>
              <a:rPr lang="fr-FR" sz="1600" dirty="0"/>
              <a:t>elle est définie dans les </a:t>
            </a:r>
            <a:r>
              <a:rPr lang="fr-FR" sz="1600" b="1" dirty="0"/>
              <a:t>limites latérales de la TMA </a:t>
            </a:r>
            <a:r>
              <a:rPr lang="fr-FR" sz="1600" dirty="0"/>
              <a:t>associée à la carte sur laquelle elle est publiée </a:t>
            </a:r>
          </a:p>
          <a:p>
            <a:endParaRPr lang="fr-FR" dirty="0"/>
          </a:p>
        </p:txBody>
      </p:sp>
      <p:sp>
        <p:nvSpPr>
          <p:cNvPr id="7" name="ZoneTexte 6">
            <a:extLst>
              <a:ext uri="{FF2B5EF4-FFF2-40B4-BE49-F238E27FC236}">
                <a16:creationId xmlns:a16="http://schemas.microsoft.com/office/drawing/2014/main" id="{3FA19CA4-09D6-7A49-A01A-54A727383501}"/>
              </a:ext>
            </a:extLst>
          </p:cNvPr>
          <p:cNvSpPr txBox="1"/>
          <p:nvPr/>
        </p:nvSpPr>
        <p:spPr>
          <a:xfrm>
            <a:off x="407700" y="6140825"/>
            <a:ext cx="10976370" cy="584775"/>
          </a:xfrm>
          <a:prstGeom prst="rect">
            <a:avLst/>
          </a:prstGeom>
          <a:noFill/>
        </p:spPr>
        <p:txBody>
          <a:bodyPr wrap="square" rtlCol="0">
            <a:spAutoFit/>
          </a:bodyPr>
          <a:lstStyle/>
          <a:p>
            <a:r>
              <a:rPr lang="fr-FR" i="1" dirty="0"/>
              <a:t>*</a:t>
            </a:r>
            <a:r>
              <a:rPr lang="fr-FR" sz="1400" i="1" dirty="0"/>
              <a:t>Note : En France, nous avons des TA à 3000ft, 4000ft, 5000ft ou 7000ft principalement. Aux Etats Unis, la TA est unique et vaut 18000ft. A la Réunion, la TA vaut 12000ft. </a:t>
            </a:r>
            <a:endParaRPr lang="fr-FR" sz="1400" dirty="0"/>
          </a:p>
        </p:txBody>
      </p:sp>
    </p:spTree>
    <p:extLst>
      <p:ext uri="{BB962C8B-B14F-4D97-AF65-F5344CB8AC3E}">
        <p14:creationId xmlns:p14="http://schemas.microsoft.com/office/powerpoint/2010/main" val="3304272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23E859E-BCBF-4E66-BDB2-B45C407894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2741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3A9AEE7E-B925-446D-8A61-75BFE40B8B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45716" b="33968"/>
          <a:stretch/>
        </p:blipFill>
        <p:spPr>
          <a:xfrm>
            <a:off x="0" y="1217573"/>
            <a:ext cx="12192000" cy="1393277"/>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a:xfrm>
            <a:off x="804672" y="457200"/>
            <a:ext cx="10579398" cy="1299411"/>
          </a:xfrm>
        </p:spPr>
        <p:txBody>
          <a:bodyPr vert="horz" lIns="91440" tIns="45720" rIns="91440" bIns="45720" rtlCol="0" anchor="ctr">
            <a:normAutofit/>
          </a:bodyPr>
          <a:lstStyle/>
          <a:p>
            <a:r>
              <a:rPr lang="en-US" b="1" kern="1200" dirty="0">
                <a:solidFill>
                  <a:srgbClr val="FFFFFF"/>
                </a:solidFill>
                <a:latin typeface="+mj-lt"/>
                <a:ea typeface="+mj-ea"/>
                <a:cs typeface="+mj-cs"/>
              </a:rPr>
              <a:t>Couche de transition</a:t>
            </a:r>
          </a:p>
        </p:txBody>
      </p:sp>
      <p:sp>
        <p:nvSpPr>
          <p:cNvPr id="22" name="Rectangle 21">
            <a:extLst>
              <a:ext uri="{FF2B5EF4-FFF2-40B4-BE49-F238E27FC236}">
                <a16:creationId xmlns:a16="http://schemas.microsoft.com/office/drawing/2014/main" id="{B45D527E-542C-44E0-8FC2-F03B24CFA2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466471"/>
            <a:ext cx="12188952" cy="43915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Espace réservé du contenu 10" descr="Une image contenant capture d’écran&#10;&#10;Description générée automatiquement">
            <a:extLst>
              <a:ext uri="{FF2B5EF4-FFF2-40B4-BE49-F238E27FC236}">
                <a16:creationId xmlns:a16="http://schemas.microsoft.com/office/drawing/2014/main" id="{0C42B5BA-1943-504E-A71F-BAA2294C6500}"/>
              </a:ext>
            </a:extLst>
          </p:cNvPr>
          <p:cNvPicPr>
            <a:picLocks noGrp="1" noChangeAspect="1"/>
          </p:cNvPicPr>
          <p:nvPr>
            <p:ph sz="half" idx="1"/>
          </p:nvPr>
        </p:nvPicPr>
        <p:blipFill>
          <a:blip r:embed="rId4"/>
          <a:stretch>
            <a:fillRect/>
          </a:stretch>
        </p:blipFill>
        <p:spPr>
          <a:xfrm>
            <a:off x="1590040" y="2665286"/>
            <a:ext cx="8569960" cy="3993898"/>
          </a:xfrm>
        </p:spPr>
      </p:pic>
    </p:spTree>
    <p:extLst>
      <p:ext uri="{BB962C8B-B14F-4D97-AF65-F5344CB8AC3E}">
        <p14:creationId xmlns:p14="http://schemas.microsoft.com/office/powerpoint/2010/main" val="1836412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23E859E-BCBF-4E66-BDB2-B45C407894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2741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3A9AEE7E-B925-446D-8A61-75BFE40B8B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45716" b="33968"/>
          <a:stretch/>
        </p:blipFill>
        <p:spPr>
          <a:xfrm>
            <a:off x="0" y="1217573"/>
            <a:ext cx="12192000" cy="1393277"/>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8" name="Titre 7">
            <a:extLst>
              <a:ext uri="{FF2B5EF4-FFF2-40B4-BE49-F238E27FC236}">
                <a16:creationId xmlns:a16="http://schemas.microsoft.com/office/drawing/2014/main" id="{CD4DBD30-7FEF-1342-B9D7-6980B5AF126A}"/>
              </a:ext>
            </a:extLst>
          </p:cNvPr>
          <p:cNvSpPr>
            <a:spLocks noGrp="1"/>
          </p:cNvSpPr>
          <p:nvPr>
            <p:ph type="title"/>
          </p:nvPr>
        </p:nvSpPr>
        <p:spPr>
          <a:xfrm>
            <a:off x="804672" y="457200"/>
            <a:ext cx="10579398" cy="1299411"/>
          </a:xfrm>
        </p:spPr>
        <p:txBody>
          <a:bodyPr vert="horz" lIns="91440" tIns="45720" rIns="91440" bIns="45720" rtlCol="0" anchor="ctr">
            <a:normAutofit/>
          </a:bodyPr>
          <a:lstStyle/>
          <a:p>
            <a:r>
              <a:rPr lang="en-US" b="1" dirty="0">
                <a:solidFill>
                  <a:srgbClr val="FFFFFF"/>
                </a:solidFill>
              </a:rPr>
              <a:t>Phases de vol: montée et </a:t>
            </a:r>
            <a:r>
              <a:rPr lang="en-US" b="1" dirty="0" err="1">
                <a:solidFill>
                  <a:srgbClr val="FFFFFF"/>
                </a:solidFill>
              </a:rPr>
              <a:t>descente</a:t>
            </a:r>
            <a:endParaRPr lang="en-US" b="1" kern="1200" dirty="0">
              <a:solidFill>
                <a:srgbClr val="FFFFFF"/>
              </a:solidFill>
              <a:latin typeface="+mj-lt"/>
              <a:ea typeface="+mj-ea"/>
              <a:cs typeface="+mj-cs"/>
            </a:endParaRPr>
          </a:p>
        </p:txBody>
      </p:sp>
      <p:sp>
        <p:nvSpPr>
          <p:cNvPr id="31" name="Rectangle 30">
            <a:extLst>
              <a:ext uri="{FF2B5EF4-FFF2-40B4-BE49-F238E27FC236}">
                <a16:creationId xmlns:a16="http://schemas.microsoft.com/office/drawing/2014/main" id="{B45D527E-542C-44E0-8FC2-F03B24CFA2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466471"/>
            <a:ext cx="12188952" cy="43915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Espace réservé du contenu 6" descr="Une image contenant horloge&#10;&#10;Description générée automatiquement">
            <a:extLst>
              <a:ext uri="{FF2B5EF4-FFF2-40B4-BE49-F238E27FC236}">
                <a16:creationId xmlns:a16="http://schemas.microsoft.com/office/drawing/2014/main" id="{C2196986-9BF1-9842-9919-E16C0989C13E}"/>
              </a:ext>
            </a:extLst>
          </p:cNvPr>
          <p:cNvPicPr>
            <a:picLocks noGrp="1" noChangeAspect="1"/>
          </p:cNvPicPr>
          <p:nvPr>
            <p:ph sz="half" idx="2"/>
          </p:nvPr>
        </p:nvPicPr>
        <p:blipFill>
          <a:blip r:embed="rId4"/>
          <a:stretch>
            <a:fillRect/>
          </a:stretch>
        </p:blipFill>
        <p:spPr>
          <a:xfrm>
            <a:off x="92668" y="2813155"/>
            <a:ext cx="5816811" cy="2355808"/>
          </a:xfrm>
          <a:prstGeom prst="rect">
            <a:avLst/>
          </a:prstGeom>
        </p:spPr>
      </p:pic>
      <p:pic>
        <p:nvPicPr>
          <p:cNvPr id="12" name="Espace réservé du contenu 11" descr="Une image contenant carte, horloge&#10;&#10;Description générée automatiquement">
            <a:extLst>
              <a:ext uri="{FF2B5EF4-FFF2-40B4-BE49-F238E27FC236}">
                <a16:creationId xmlns:a16="http://schemas.microsoft.com/office/drawing/2014/main" id="{2544E9A6-E195-EC4B-BFE9-8B5C2C9950E8}"/>
              </a:ext>
            </a:extLst>
          </p:cNvPr>
          <p:cNvPicPr>
            <a:picLocks noGrp="1" noChangeAspect="1"/>
          </p:cNvPicPr>
          <p:nvPr>
            <p:ph sz="half" idx="1"/>
          </p:nvPr>
        </p:nvPicPr>
        <p:blipFill>
          <a:blip r:embed="rId5"/>
          <a:stretch>
            <a:fillRect/>
          </a:stretch>
        </p:blipFill>
        <p:spPr>
          <a:xfrm>
            <a:off x="6515424" y="2623908"/>
            <a:ext cx="5181600" cy="2545055"/>
          </a:xfrm>
        </p:spPr>
      </p:pic>
      <p:sp>
        <p:nvSpPr>
          <p:cNvPr id="13" name="ZoneTexte 12">
            <a:extLst>
              <a:ext uri="{FF2B5EF4-FFF2-40B4-BE49-F238E27FC236}">
                <a16:creationId xmlns:a16="http://schemas.microsoft.com/office/drawing/2014/main" id="{6621637E-B37F-0C46-A5C4-AD2C06FB53C4}"/>
              </a:ext>
            </a:extLst>
          </p:cNvPr>
          <p:cNvSpPr txBox="1"/>
          <p:nvPr/>
        </p:nvSpPr>
        <p:spPr>
          <a:xfrm>
            <a:off x="518615" y="5617033"/>
            <a:ext cx="11041038" cy="1107996"/>
          </a:xfrm>
          <a:prstGeom prst="rect">
            <a:avLst/>
          </a:prstGeom>
          <a:noFill/>
        </p:spPr>
        <p:txBody>
          <a:bodyPr wrap="square" rtlCol="0">
            <a:spAutoFit/>
          </a:bodyPr>
          <a:lstStyle/>
          <a:p>
            <a:r>
              <a:rPr lang="fr-FR" sz="1600" dirty="0"/>
              <a:t>Suivant la zone dans laquelle on se trouve, </a:t>
            </a:r>
            <a:r>
              <a:rPr lang="fr-FR" sz="1600" b="1" dirty="0"/>
              <a:t>il n'y aura pas forcément d'altitude de transition publiée sur les cartes ni donnée par le contrôleur. (Normalement dans les espaces hors TMA en France). </a:t>
            </a:r>
            <a:endParaRPr lang="fr-FR" sz="1600" dirty="0"/>
          </a:p>
          <a:p>
            <a:r>
              <a:rPr lang="fr-FR" sz="1600" dirty="0">
                <a:solidFill>
                  <a:schemeClr val="accent2"/>
                </a:solidFill>
              </a:rPr>
              <a:t>Dans ce cas, on assimilera </a:t>
            </a:r>
            <a:r>
              <a:rPr lang="fr-FR" sz="1600" b="1" dirty="0">
                <a:solidFill>
                  <a:schemeClr val="accent2"/>
                </a:solidFill>
              </a:rPr>
              <a:t>la hauteur de 3 000 </a:t>
            </a:r>
            <a:r>
              <a:rPr lang="fr-FR" sz="1600" b="1" dirty="0" err="1">
                <a:solidFill>
                  <a:schemeClr val="accent2"/>
                </a:solidFill>
              </a:rPr>
              <a:t>ft</a:t>
            </a:r>
            <a:r>
              <a:rPr lang="fr-FR" sz="1600" b="1" dirty="0">
                <a:solidFill>
                  <a:schemeClr val="accent2"/>
                </a:solidFill>
              </a:rPr>
              <a:t> ASFC </a:t>
            </a:r>
            <a:r>
              <a:rPr lang="fr-FR" sz="1600" dirty="0">
                <a:solidFill>
                  <a:schemeClr val="accent2"/>
                </a:solidFill>
              </a:rPr>
              <a:t>( au dessus du sol) </a:t>
            </a:r>
            <a:r>
              <a:rPr lang="fr-FR" sz="1600" b="1" dirty="0">
                <a:solidFill>
                  <a:schemeClr val="accent2"/>
                </a:solidFill>
              </a:rPr>
              <a:t>comme étant notre altitude de transition</a:t>
            </a:r>
            <a:r>
              <a:rPr lang="fr-FR" sz="1600" dirty="0">
                <a:solidFill>
                  <a:schemeClr val="accent2"/>
                </a:solidFill>
              </a:rPr>
              <a:t>. </a:t>
            </a:r>
          </a:p>
          <a:p>
            <a:endParaRPr lang="fr-FR" dirty="0"/>
          </a:p>
        </p:txBody>
      </p:sp>
    </p:spTree>
    <p:extLst>
      <p:ext uri="{BB962C8B-B14F-4D97-AF65-F5344CB8AC3E}">
        <p14:creationId xmlns:p14="http://schemas.microsoft.com/office/powerpoint/2010/main" val="407955517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1039</Words>
  <Application>Microsoft Macintosh PowerPoint</Application>
  <PresentationFormat>Grand écran</PresentationFormat>
  <Paragraphs>83</Paragraphs>
  <Slides>12</Slides>
  <Notes>12</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12</vt:i4>
      </vt:variant>
    </vt:vector>
  </HeadingPairs>
  <TitlesOfParts>
    <vt:vector size="16" baseType="lpstr">
      <vt:lpstr>Arial</vt:lpstr>
      <vt:lpstr>Calibri</vt:lpstr>
      <vt:lpstr>Calibri Light</vt:lpstr>
      <vt:lpstr>Thème Office</vt:lpstr>
      <vt:lpstr>ULM NORD LORRAINE</vt:lpstr>
      <vt:lpstr>Hauteur et altitude</vt:lpstr>
      <vt:lpstr>Altimétre</vt:lpstr>
      <vt:lpstr>Schéma simplifié</vt:lpstr>
      <vt:lpstr>Altimétrie</vt:lpstr>
      <vt:lpstr>Altimétrie</vt:lpstr>
      <vt:lpstr>Altitude et niveau de transition</vt:lpstr>
      <vt:lpstr>Couche de transition</vt:lpstr>
      <vt:lpstr>Phases de vol: montée et descente</vt:lpstr>
      <vt:lpstr>Règle semi-circulaire</vt:lpstr>
      <vt:lpstr>ISA: international standard atmosphere</vt:lpstr>
      <vt:lpstr>AGENDA prévisionnel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ULM NORD LORRAINE</dc:title>
  <dc:creator>pascal.lanser@orange.fr</dc:creator>
  <cp:lastModifiedBy>pascal.lanser@orange.fr</cp:lastModifiedBy>
  <cp:revision>2</cp:revision>
  <dcterms:created xsi:type="dcterms:W3CDTF">2020-03-22T09:06:23Z</dcterms:created>
  <dcterms:modified xsi:type="dcterms:W3CDTF">2020-03-22T10:26:43Z</dcterms:modified>
</cp:coreProperties>
</file>