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314" r:id="rId3"/>
    <p:sldId id="316" r:id="rId4"/>
    <p:sldId id="259" r:id="rId5"/>
    <p:sldId id="317" r:id="rId6"/>
    <p:sldId id="326" r:id="rId7"/>
    <p:sldId id="327" r:id="rId8"/>
    <p:sldId id="318" r:id="rId9"/>
    <p:sldId id="321" r:id="rId10"/>
    <p:sldId id="320" r:id="rId11"/>
    <p:sldId id="322" r:id="rId12"/>
    <p:sldId id="323" r:id="rId13"/>
    <p:sldId id="324" r:id="rId14"/>
    <p:sldId id="325" r:id="rId15"/>
    <p:sldId id="257"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E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27"/>
    <p:restoredTop sz="95345"/>
  </p:normalViewPr>
  <p:slideViewPr>
    <p:cSldViewPr snapToGrid="0" snapToObjects="1">
      <p:cViewPr varScale="1">
        <p:scale>
          <a:sx n="68" d="100"/>
          <a:sy n="68" d="100"/>
        </p:scale>
        <p:origin x="216" y="768"/>
      </p:cViewPr>
      <p:guideLst/>
    </p:cSldViewPr>
  </p:slideViewPr>
  <p:notesTextViewPr>
    <p:cViewPr>
      <p:scale>
        <a:sx n="1" d="1"/>
        <a:sy n="1" d="1"/>
      </p:scale>
      <p:origin x="0" y="0"/>
    </p:cViewPr>
  </p:notesTextViewPr>
  <p:notesViewPr>
    <p:cSldViewPr snapToGrid="0" snapToObjects="1">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4C8857F-0504-2D48-98B8-7769AD89D3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DA28F76-D707-2B45-B999-A835D41875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F059E3-5B0B-9C4F-8522-1F7F091BE053}" type="datetimeFigureOut">
              <a:rPr lang="fr-FR" smtClean="0"/>
              <a:t>08/04/2020</a:t>
            </a:fld>
            <a:endParaRPr lang="fr-FR"/>
          </a:p>
        </p:txBody>
      </p:sp>
      <p:sp>
        <p:nvSpPr>
          <p:cNvPr id="4" name="Espace réservé du pied de page 3">
            <a:extLst>
              <a:ext uri="{FF2B5EF4-FFF2-40B4-BE49-F238E27FC236}">
                <a16:creationId xmlns:a16="http://schemas.microsoft.com/office/drawing/2014/main" id="{EDD9CCE9-05CB-5A47-97F7-95C0D2DFA9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8E30114-6AE2-1E4E-86BD-5822C866DD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204FD-2A22-9949-BF37-4B7A59403E56}" type="slidenum">
              <a:rPr lang="fr-FR" smtClean="0"/>
              <a:t>‹N°›</a:t>
            </a:fld>
            <a:endParaRPr lang="fr-FR"/>
          </a:p>
        </p:txBody>
      </p:sp>
    </p:spTree>
    <p:extLst>
      <p:ext uri="{BB962C8B-B14F-4D97-AF65-F5344CB8AC3E}">
        <p14:creationId xmlns:p14="http://schemas.microsoft.com/office/powerpoint/2010/main" val="1805687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76C6A-E2BA-E945-A710-C7E98A6DA62B}" type="datetimeFigureOut">
              <a:rPr lang="fr-FR" smtClean="0"/>
              <a:t>08/04/2020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DB1F3-4997-2F42-BA67-34DA4A2A6A96}" type="slidenum">
              <a:rPr lang="fr-FR" smtClean="0"/>
              <a:t>‹N°›</a:t>
            </a:fld>
            <a:endParaRPr lang="fr-FR"/>
          </a:p>
        </p:txBody>
      </p:sp>
    </p:spTree>
    <p:extLst>
      <p:ext uri="{BB962C8B-B14F-4D97-AF65-F5344CB8AC3E}">
        <p14:creationId xmlns:p14="http://schemas.microsoft.com/office/powerpoint/2010/main" val="162613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a:t>
            </a:fld>
            <a:endParaRPr lang="fr-FR"/>
          </a:p>
        </p:txBody>
      </p:sp>
    </p:spTree>
    <p:extLst>
      <p:ext uri="{BB962C8B-B14F-4D97-AF65-F5344CB8AC3E}">
        <p14:creationId xmlns:p14="http://schemas.microsoft.com/office/powerpoint/2010/main" val="103916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10</a:t>
            </a:fld>
            <a:endParaRPr lang="fr-FR"/>
          </a:p>
        </p:txBody>
      </p:sp>
    </p:spTree>
    <p:extLst>
      <p:ext uri="{BB962C8B-B14F-4D97-AF65-F5344CB8AC3E}">
        <p14:creationId xmlns:p14="http://schemas.microsoft.com/office/powerpoint/2010/main" val="352294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11</a:t>
            </a:fld>
            <a:endParaRPr lang="fr-FR"/>
          </a:p>
        </p:txBody>
      </p:sp>
    </p:spTree>
    <p:extLst>
      <p:ext uri="{BB962C8B-B14F-4D97-AF65-F5344CB8AC3E}">
        <p14:creationId xmlns:p14="http://schemas.microsoft.com/office/powerpoint/2010/main" val="305594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12</a:t>
            </a:fld>
            <a:endParaRPr lang="fr-FR"/>
          </a:p>
        </p:txBody>
      </p:sp>
    </p:spTree>
    <p:extLst>
      <p:ext uri="{BB962C8B-B14F-4D97-AF65-F5344CB8AC3E}">
        <p14:creationId xmlns:p14="http://schemas.microsoft.com/office/powerpoint/2010/main" val="62474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13</a:t>
            </a:fld>
            <a:endParaRPr lang="fr-FR"/>
          </a:p>
        </p:txBody>
      </p:sp>
    </p:spTree>
    <p:extLst>
      <p:ext uri="{BB962C8B-B14F-4D97-AF65-F5344CB8AC3E}">
        <p14:creationId xmlns:p14="http://schemas.microsoft.com/office/powerpoint/2010/main" val="1936082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14</a:t>
            </a:fld>
            <a:endParaRPr lang="fr-FR"/>
          </a:p>
        </p:txBody>
      </p:sp>
    </p:spTree>
    <p:extLst>
      <p:ext uri="{BB962C8B-B14F-4D97-AF65-F5344CB8AC3E}">
        <p14:creationId xmlns:p14="http://schemas.microsoft.com/office/powerpoint/2010/main" val="3998158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15</a:t>
            </a:fld>
            <a:endParaRPr lang="fr-FR"/>
          </a:p>
        </p:txBody>
      </p:sp>
    </p:spTree>
    <p:extLst>
      <p:ext uri="{BB962C8B-B14F-4D97-AF65-F5344CB8AC3E}">
        <p14:creationId xmlns:p14="http://schemas.microsoft.com/office/powerpoint/2010/main" val="217947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2</a:t>
            </a:fld>
            <a:endParaRPr lang="fr-FR"/>
          </a:p>
        </p:txBody>
      </p:sp>
    </p:spTree>
    <p:extLst>
      <p:ext uri="{BB962C8B-B14F-4D97-AF65-F5344CB8AC3E}">
        <p14:creationId xmlns:p14="http://schemas.microsoft.com/office/powerpoint/2010/main" val="320094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3</a:t>
            </a:fld>
            <a:endParaRPr lang="fr-FR"/>
          </a:p>
        </p:txBody>
      </p:sp>
    </p:spTree>
    <p:extLst>
      <p:ext uri="{BB962C8B-B14F-4D97-AF65-F5344CB8AC3E}">
        <p14:creationId xmlns:p14="http://schemas.microsoft.com/office/powerpoint/2010/main" val="307226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4</a:t>
            </a:fld>
            <a:endParaRPr lang="fr-FR"/>
          </a:p>
        </p:txBody>
      </p:sp>
    </p:spTree>
    <p:extLst>
      <p:ext uri="{BB962C8B-B14F-4D97-AF65-F5344CB8AC3E}">
        <p14:creationId xmlns:p14="http://schemas.microsoft.com/office/powerpoint/2010/main" val="354062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5</a:t>
            </a:fld>
            <a:endParaRPr lang="fr-FR"/>
          </a:p>
        </p:txBody>
      </p:sp>
    </p:spTree>
    <p:extLst>
      <p:ext uri="{BB962C8B-B14F-4D97-AF65-F5344CB8AC3E}">
        <p14:creationId xmlns:p14="http://schemas.microsoft.com/office/powerpoint/2010/main" val="782634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6</a:t>
            </a:fld>
            <a:endParaRPr lang="fr-FR"/>
          </a:p>
        </p:txBody>
      </p:sp>
    </p:spTree>
    <p:extLst>
      <p:ext uri="{BB962C8B-B14F-4D97-AF65-F5344CB8AC3E}">
        <p14:creationId xmlns:p14="http://schemas.microsoft.com/office/powerpoint/2010/main" val="67468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7</a:t>
            </a:fld>
            <a:endParaRPr lang="fr-FR"/>
          </a:p>
        </p:txBody>
      </p:sp>
    </p:spTree>
    <p:extLst>
      <p:ext uri="{BB962C8B-B14F-4D97-AF65-F5344CB8AC3E}">
        <p14:creationId xmlns:p14="http://schemas.microsoft.com/office/powerpoint/2010/main" val="299086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8</a:t>
            </a:fld>
            <a:endParaRPr lang="fr-FR"/>
          </a:p>
        </p:txBody>
      </p:sp>
    </p:spTree>
    <p:extLst>
      <p:ext uri="{BB962C8B-B14F-4D97-AF65-F5344CB8AC3E}">
        <p14:creationId xmlns:p14="http://schemas.microsoft.com/office/powerpoint/2010/main" val="281239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9</a:t>
            </a:fld>
            <a:endParaRPr lang="fr-FR"/>
          </a:p>
        </p:txBody>
      </p:sp>
    </p:spTree>
    <p:extLst>
      <p:ext uri="{BB962C8B-B14F-4D97-AF65-F5344CB8AC3E}">
        <p14:creationId xmlns:p14="http://schemas.microsoft.com/office/powerpoint/2010/main" val="3277155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DF454-21E7-0B4A-960F-52C2F5C07A3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3E72450-123A-644F-A182-C0A5DBE05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714C898-2FA8-3F48-80A6-4A4F2C4634C3}"/>
              </a:ext>
            </a:extLst>
          </p:cNvPr>
          <p:cNvSpPr>
            <a:spLocks noGrp="1"/>
          </p:cNvSpPr>
          <p:nvPr>
            <p:ph type="dt" sz="half" idx="10"/>
          </p:nvPr>
        </p:nvSpPr>
        <p:spPr/>
        <p:txBody>
          <a:bodyPr/>
          <a:lstStyle/>
          <a:p>
            <a:fld id="{B0DB584C-AB10-C140-BC80-E462AF06F422}" type="datetimeFigureOut">
              <a:rPr lang="fr-FR" smtClean="0"/>
              <a:t>08/04/2020</a:t>
            </a:fld>
            <a:endParaRPr lang="fr-FR"/>
          </a:p>
        </p:txBody>
      </p:sp>
      <p:sp>
        <p:nvSpPr>
          <p:cNvPr id="5" name="Espace réservé du pied de page 4">
            <a:extLst>
              <a:ext uri="{FF2B5EF4-FFF2-40B4-BE49-F238E27FC236}">
                <a16:creationId xmlns:a16="http://schemas.microsoft.com/office/drawing/2014/main" id="{724ED65D-6FCB-D74F-B8C4-2E9FA3260F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20BB39-5178-1648-B977-168580C8008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07618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55FAB-BD21-6C47-A008-76437586191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4F40D72-694A-4C4D-89BF-B2D12FC254D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D36FDB-F00C-1344-A2EC-3D141A4CEBEE}"/>
              </a:ext>
            </a:extLst>
          </p:cNvPr>
          <p:cNvSpPr>
            <a:spLocks noGrp="1"/>
          </p:cNvSpPr>
          <p:nvPr>
            <p:ph type="dt" sz="half" idx="10"/>
          </p:nvPr>
        </p:nvSpPr>
        <p:spPr/>
        <p:txBody>
          <a:bodyPr/>
          <a:lstStyle/>
          <a:p>
            <a:fld id="{B0DB584C-AB10-C140-BC80-E462AF06F422}" type="datetimeFigureOut">
              <a:rPr lang="fr-FR" smtClean="0"/>
              <a:t>08/04/2020</a:t>
            </a:fld>
            <a:endParaRPr lang="fr-FR"/>
          </a:p>
        </p:txBody>
      </p:sp>
      <p:sp>
        <p:nvSpPr>
          <p:cNvPr id="5" name="Espace réservé du pied de page 4">
            <a:extLst>
              <a:ext uri="{FF2B5EF4-FFF2-40B4-BE49-F238E27FC236}">
                <a16:creationId xmlns:a16="http://schemas.microsoft.com/office/drawing/2014/main" id="{9A060AA3-68D1-4744-84C4-FDC9BB3398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CF749B-04EE-BE47-A6FB-5EF1E42218AE}"/>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94118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7219203-FA10-D148-B972-8C31A94CCB0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84A26E3-AF6C-A246-9B42-925BB7A4B64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2C73C3-A48B-3F48-9AB1-5600572DD2A1}"/>
              </a:ext>
            </a:extLst>
          </p:cNvPr>
          <p:cNvSpPr>
            <a:spLocks noGrp="1"/>
          </p:cNvSpPr>
          <p:nvPr>
            <p:ph type="dt" sz="half" idx="10"/>
          </p:nvPr>
        </p:nvSpPr>
        <p:spPr/>
        <p:txBody>
          <a:bodyPr/>
          <a:lstStyle/>
          <a:p>
            <a:fld id="{B0DB584C-AB10-C140-BC80-E462AF06F422}" type="datetimeFigureOut">
              <a:rPr lang="fr-FR" smtClean="0"/>
              <a:t>08/04/2020</a:t>
            </a:fld>
            <a:endParaRPr lang="fr-FR"/>
          </a:p>
        </p:txBody>
      </p:sp>
      <p:sp>
        <p:nvSpPr>
          <p:cNvPr id="5" name="Espace réservé du pied de page 4">
            <a:extLst>
              <a:ext uri="{FF2B5EF4-FFF2-40B4-BE49-F238E27FC236}">
                <a16:creationId xmlns:a16="http://schemas.microsoft.com/office/drawing/2014/main" id="{524F35AB-4A9C-D74E-BB3D-FECC0FA971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A1ECAA-F991-1D46-86A7-26EB60E7BF0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04140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8F893-3763-3F43-8C4D-9B9E305BA1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B6F1D2-3B6E-D344-8543-E963EF99F92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2B76CD-C035-2444-B389-379EE68FD2D7}"/>
              </a:ext>
            </a:extLst>
          </p:cNvPr>
          <p:cNvSpPr>
            <a:spLocks noGrp="1"/>
          </p:cNvSpPr>
          <p:nvPr>
            <p:ph type="dt" sz="half" idx="10"/>
          </p:nvPr>
        </p:nvSpPr>
        <p:spPr/>
        <p:txBody>
          <a:bodyPr/>
          <a:lstStyle/>
          <a:p>
            <a:fld id="{B0DB584C-AB10-C140-BC80-E462AF06F422}" type="datetimeFigureOut">
              <a:rPr lang="fr-FR" smtClean="0"/>
              <a:t>08/04/2020</a:t>
            </a:fld>
            <a:endParaRPr lang="fr-FR"/>
          </a:p>
        </p:txBody>
      </p:sp>
      <p:sp>
        <p:nvSpPr>
          <p:cNvPr id="5" name="Espace réservé du pied de page 4">
            <a:extLst>
              <a:ext uri="{FF2B5EF4-FFF2-40B4-BE49-F238E27FC236}">
                <a16:creationId xmlns:a16="http://schemas.microsoft.com/office/drawing/2014/main" id="{B870609A-0E0D-DC49-BFD9-DF1F4BCBDA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9E457C-47DF-504B-B91B-BB797F430F9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9014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99B0C-8CFD-324A-BF7F-3751813A875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6ABA009-D318-CD41-AB08-B57A2DBBF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4269352-9947-B048-892D-11397A11A48E}"/>
              </a:ext>
            </a:extLst>
          </p:cNvPr>
          <p:cNvSpPr>
            <a:spLocks noGrp="1"/>
          </p:cNvSpPr>
          <p:nvPr>
            <p:ph type="dt" sz="half" idx="10"/>
          </p:nvPr>
        </p:nvSpPr>
        <p:spPr/>
        <p:txBody>
          <a:bodyPr/>
          <a:lstStyle/>
          <a:p>
            <a:fld id="{B0DB584C-AB10-C140-BC80-E462AF06F422}" type="datetimeFigureOut">
              <a:rPr lang="fr-FR" smtClean="0"/>
              <a:t>08/04/2020</a:t>
            </a:fld>
            <a:endParaRPr lang="fr-FR"/>
          </a:p>
        </p:txBody>
      </p:sp>
      <p:sp>
        <p:nvSpPr>
          <p:cNvPr id="5" name="Espace réservé du pied de page 4">
            <a:extLst>
              <a:ext uri="{FF2B5EF4-FFF2-40B4-BE49-F238E27FC236}">
                <a16:creationId xmlns:a16="http://schemas.microsoft.com/office/drawing/2014/main" id="{E8EA0261-DB32-9044-9A63-C64F4E3431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EBCC9D-C16E-9840-9846-2FA9D100212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576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59BA8-10BC-144F-8F62-06BBDDADD5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B306301-7662-FF4B-AAE5-12754A586DD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671C27-664A-6243-94E5-8BB7C175BE8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E0217D7-0F45-4D44-91CD-645A240B8853}"/>
              </a:ext>
            </a:extLst>
          </p:cNvPr>
          <p:cNvSpPr>
            <a:spLocks noGrp="1"/>
          </p:cNvSpPr>
          <p:nvPr>
            <p:ph type="dt" sz="half" idx="10"/>
          </p:nvPr>
        </p:nvSpPr>
        <p:spPr/>
        <p:txBody>
          <a:bodyPr/>
          <a:lstStyle/>
          <a:p>
            <a:fld id="{B0DB584C-AB10-C140-BC80-E462AF06F422}" type="datetimeFigureOut">
              <a:rPr lang="fr-FR" smtClean="0"/>
              <a:t>08/04/2020</a:t>
            </a:fld>
            <a:endParaRPr lang="fr-FR"/>
          </a:p>
        </p:txBody>
      </p:sp>
      <p:sp>
        <p:nvSpPr>
          <p:cNvPr id="6" name="Espace réservé du pied de page 5">
            <a:extLst>
              <a:ext uri="{FF2B5EF4-FFF2-40B4-BE49-F238E27FC236}">
                <a16:creationId xmlns:a16="http://schemas.microsoft.com/office/drawing/2014/main" id="{D7BC3B8F-9449-4443-9E03-8598D21239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5DF0D6-F257-BE47-85D6-329314C6402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41574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3FFB6-4EF3-924B-9640-AB9B9A6AAD6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041D2F9-C69E-3B41-9785-B510A6EED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3F5C07F-354F-0F45-A8F3-9B8D94963BB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4E63260-E0A5-134C-8058-9D9CC64240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9E425B5-9CD5-CA47-8C4C-A592591A8C7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A4BB86B-EBD6-B14D-B6FC-488C31FE1A6E}"/>
              </a:ext>
            </a:extLst>
          </p:cNvPr>
          <p:cNvSpPr>
            <a:spLocks noGrp="1"/>
          </p:cNvSpPr>
          <p:nvPr>
            <p:ph type="dt" sz="half" idx="10"/>
          </p:nvPr>
        </p:nvSpPr>
        <p:spPr/>
        <p:txBody>
          <a:bodyPr/>
          <a:lstStyle/>
          <a:p>
            <a:fld id="{B0DB584C-AB10-C140-BC80-E462AF06F422}" type="datetimeFigureOut">
              <a:rPr lang="fr-FR" smtClean="0"/>
              <a:t>08/04/2020</a:t>
            </a:fld>
            <a:endParaRPr lang="fr-FR"/>
          </a:p>
        </p:txBody>
      </p:sp>
      <p:sp>
        <p:nvSpPr>
          <p:cNvPr id="8" name="Espace réservé du pied de page 7">
            <a:extLst>
              <a:ext uri="{FF2B5EF4-FFF2-40B4-BE49-F238E27FC236}">
                <a16:creationId xmlns:a16="http://schemas.microsoft.com/office/drawing/2014/main" id="{6E874E5E-F85D-964C-8D69-CEF2F24C908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DF46253-54B8-A349-A9CF-5BE27C13208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24169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AF917-3F19-D64A-8A8C-7B02AA00539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7BD900-A62A-E347-8409-F399B1FDC684}"/>
              </a:ext>
            </a:extLst>
          </p:cNvPr>
          <p:cNvSpPr>
            <a:spLocks noGrp="1"/>
          </p:cNvSpPr>
          <p:nvPr>
            <p:ph type="dt" sz="half" idx="10"/>
          </p:nvPr>
        </p:nvSpPr>
        <p:spPr/>
        <p:txBody>
          <a:bodyPr/>
          <a:lstStyle/>
          <a:p>
            <a:fld id="{B0DB584C-AB10-C140-BC80-E462AF06F422}" type="datetimeFigureOut">
              <a:rPr lang="fr-FR" smtClean="0"/>
              <a:t>08/04/2020</a:t>
            </a:fld>
            <a:endParaRPr lang="fr-FR"/>
          </a:p>
        </p:txBody>
      </p:sp>
      <p:sp>
        <p:nvSpPr>
          <p:cNvPr id="4" name="Espace réservé du pied de page 3">
            <a:extLst>
              <a:ext uri="{FF2B5EF4-FFF2-40B4-BE49-F238E27FC236}">
                <a16:creationId xmlns:a16="http://schemas.microsoft.com/office/drawing/2014/main" id="{C3135976-A505-ED49-BDF3-340F8E50438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A020047-AB28-B548-A198-E5CD6B6C4A52}"/>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59088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591C79-00BC-DF47-B047-D9B17A42FE38}"/>
              </a:ext>
            </a:extLst>
          </p:cNvPr>
          <p:cNvSpPr>
            <a:spLocks noGrp="1"/>
          </p:cNvSpPr>
          <p:nvPr>
            <p:ph type="dt" sz="half" idx="10"/>
          </p:nvPr>
        </p:nvSpPr>
        <p:spPr/>
        <p:txBody>
          <a:bodyPr/>
          <a:lstStyle/>
          <a:p>
            <a:fld id="{B0DB584C-AB10-C140-BC80-E462AF06F422}" type="datetimeFigureOut">
              <a:rPr lang="fr-FR" smtClean="0"/>
              <a:t>08/04/2020</a:t>
            </a:fld>
            <a:endParaRPr lang="fr-FR"/>
          </a:p>
        </p:txBody>
      </p:sp>
      <p:sp>
        <p:nvSpPr>
          <p:cNvPr id="3" name="Espace réservé du pied de page 2">
            <a:extLst>
              <a:ext uri="{FF2B5EF4-FFF2-40B4-BE49-F238E27FC236}">
                <a16:creationId xmlns:a16="http://schemas.microsoft.com/office/drawing/2014/main" id="{B5BB7C89-19D2-224A-8F63-4DC4CCB7BE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A56B72C-5E65-8248-857E-6D2FE694B1FA}"/>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18885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B2DB6-2E65-794F-BEDD-A95CA007140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AFEEB06-F303-FA40-9450-1608B98D4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CC81B1A-D3F8-6348-93E3-B99ABC8F7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145E02-0F29-134C-9BA4-3BA24BBC8E74}"/>
              </a:ext>
            </a:extLst>
          </p:cNvPr>
          <p:cNvSpPr>
            <a:spLocks noGrp="1"/>
          </p:cNvSpPr>
          <p:nvPr>
            <p:ph type="dt" sz="half" idx="10"/>
          </p:nvPr>
        </p:nvSpPr>
        <p:spPr/>
        <p:txBody>
          <a:bodyPr/>
          <a:lstStyle/>
          <a:p>
            <a:fld id="{B0DB584C-AB10-C140-BC80-E462AF06F422}" type="datetimeFigureOut">
              <a:rPr lang="fr-FR" smtClean="0"/>
              <a:t>08/04/2020</a:t>
            </a:fld>
            <a:endParaRPr lang="fr-FR"/>
          </a:p>
        </p:txBody>
      </p:sp>
      <p:sp>
        <p:nvSpPr>
          <p:cNvPr id="6" name="Espace réservé du pied de page 5">
            <a:extLst>
              <a:ext uri="{FF2B5EF4-FFF2-40B4-BE49-F238E27FC236}">
                <a16:creationId xmlns:a16="http://schemas.microsoft.com/office/drawing/2014/main" id="{A93C7AD1-843F-C64E-B2F7-66BCC91164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05BE1B-A12A-1749-8882-7F4E6A2A4DC4}"/>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27693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850D9-CBF4-3048-876B-D82F2DD9F15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A1D8C11-D669-D545-8EB8-C6CD6B592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F915E1B-D6DD-DA4D-9676-C78B6D0FC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099E46C-7C99-E34C-9E32-D7830C1323FF}"/>
              </a:ext>
            </a:extLst>
          </p:cNvPr>
          <p:cNvSpPr>
            <a:spLocks noGrp="1"/>
          </p:cNvSpPr>
          <p:nvPr>
            <p:ph type="dt" sz="half" idx="10"/>
          </p:nvPr>
        </p:nvSpPr>
        <p:spPr/>
        <p:txBody>
          <a:bodyPr/>
          <a:lstStyle/>
          <a:p>
            <a:fld id="{B0DB584C-AB10-C140-BC80-E462AF06F422}" type="datetimeFigureOut">
              <a:rPr lang="fr-FR" smtClean="0"/>
              <a:t>08/04/2020</a:t>
            </a:fld>
            <a:endParaRPr lang="fr-FR"/>
          </a:p>
        </p:txBody>
      </p:sp>
      <p:sp>
        <p:nvSpPr>
          <p:cNvPr id="6" name="Espace réservé du pied de page 5">
            <a:extLst>
              <a:ext uri="{FF2B5EF4-FFF2-40B4-BE49-F238E27FC236}">
                <a16:creationId xmlns:a16="http://schemas.microsoft.com/office/drawing/2014/main" id="{E39C7F1E-682A-6C4B-8345-DD6B7AAF0D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2C9784-598B-FB4A-B6CB-35DEACBB6FC3}"/>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125403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l="-4000" r="-4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8573DE7-62DE-0F46-8A1A-0DBB38DF4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E8E37F1-AC3A-0D41-AC47-54AD66890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3E6927-7249-8347-9A3C-0749A72D9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B584C-AB10-C140-BC80-E462AF06F422}" type="datetimeFigureOut">
              <a:rPr lang="fr-FR" smtClean="0"/>
              <a:t>08/04/2020</a:t>
            </a:fld>
            <a:endParaRPr lang="fr-FR"/>
          </a:p>
        </p:txBody>
      </p:sp>
      <p:sp>
        <p:nvSpPr>
          <p:cNvPr id="5" name="Espace réservé du pied de page 4">
            <a:extLst>
              <a:ext uri="{FF2B5EF4-FFF2-40B4-BE49-F238E27FC236}">
                <a16:creationId xmlns:a16="http://schemas.microsoft.com/office/drawing/2014/main" id="{2F728DFF-4BE9-C245-801E-60B94095F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3AF5409-DBC8-3E4F-93CA-CD7454BB5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06CC6-7C9E-F049-B0A9-0F299594BCC5}" type="slidenum">
              <a:rPr lang="fr-FR" smtClean="0"/>
              <a:t>‹N°›</a:t>
            </a:fld>
            <a:endParaRPr lang="fr-FR"/>
          </a:p>
        </p:txBody>
      </p:sp>
    </p:spTree>
    <p:extLst>
      <p:ext uri="{BB962C8B-B14F-4D97-AF65-F5344CB8AC3E}">
        <p14:creationId xmlns:p14="http://schemas.microsoft.com/office/powerpoint/2010/main" val="3575861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mediacenter.ac-montpellier.fr/videos/?video=MEDIA19021219173721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fplum.fr/la-federation/les-instructeurs/2-uncategorised/261-les-fiches-pedagogiques-et-technique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l="-4000" r="-4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A44DC-BF3E-004E-B273-3FE93B310BC6}"/>
              </a:ext>
            </a:extLst>
          </p:cNvPr>
          <p:cNvSpPr>
            <a:spLocks noGrp="1"/>
          </p:cNvSpPr>
          <p:nvPr>
            <p:ph type="ctrTitle"/>
          </p:nvPr>
        </p:nvSpPr>
        <p:spPr>
          <a:xfrm>
            <a:off x="1524000" y="2536994"/>
            <a:ext cx="9144000" cy="2387600"/>
          </a:xfrm>
        </p:spPr>
        <p:txBody>
          <a:bodyPr/>
          <a:lstStyle/>
          <a:p>
            <a:r>
              <a:rPr lang="fr-FR" dirty="0">
                <a:solidFill>
                  <a:schemeClr val="tx1">
                    <a:alpha val="50000"/>
                  </a:schemeClr>
                </a:solidFill>
              </a:rPr>
              <a:t>ULM NORD LORRAINE</a:t>
            </a:r>
          </a:p>
        </p:txBody>
      </p:sp>
      <p:sp>
        <p:nvSpPr>
          <p:cNvPr id="3" name="Sous-titre 2">
            <a:extLst>
              <a:ext uri="{FF2B5EF4-FFF2-40B4-BE49-F238E27FC236}">
                <a16:creationId xmlns:a16="http://schemas.microsoft.com/office/drawing/2014/main" id="{DEFA0A53-5AD6-5A4B-85BC-CE2E8D64C732}"/>
              </a:ext>
            </a:extLst>
          </p:cNvPr>
          <p:cNvSpPr>
            <a:spLocks noGrp="1"/>
          </p:cNvSpPr>
          <p:nvPr>
            <p:ph type="subTitle" idx="1"/>
          </p:nvPr>
        </p:nvSpPr>
        <p:spPr>
          <a:xfrm>
            <a:off x="4138861" y="4999146"/>
            <a:ext cx="3914277" cy="1106970"/>
          </a:xfrm>
        </p:spPr>
        <p:txBody>
          <a:bodyPr wrap="none" anchor="ctr" anchorCtr="0">
            <a:spAutoFit/>
          </a:bodyPr>
          <a:lstStyle/>
          <a:p>
            <a:r>
              <a:rPr lang="fr-FR" sz="3200" dirty="0">
                <a:solidFill>
                  <a:schemeClr val="tx1">
                    <a:alpha val="59000"/>
                  </a:schemeClr>
                </a:solidFill>
              </a:rPr>
              <a:t>Cours théoriques ULM</a:t>
            </a:r>
          </a:p>
          <a:p>
            <a:r>
              <a:rPr lang="fr-FR" sz="3200" dirty="0">
                <a:solidFill>
                  <a:schemeClr val="tx1">
                    <a:alpha val="59000"/>
                  </a:schemeClr>
                </a:solidFill>
              </a:rPr>
              <a:t>Altimétrie 2</a:t>
            </a:r>
          </a:p>
        </p:txBody>
      </p:sp>
      <p:sp>
        <p:nvSpPr>
          <p:cNvPr id="4" name="ZoneTexte 3">
            <a:extLst>
              <a:ext uri="{FF2B5EF4-FFF2-40B4-BE49-F238E27FC236}">
                <a16:creationId xmlns:a16="http://schemas.microsoft.com/office/drawing/2014/main" id="{152ACDDC-D1A3-7146-842C-E3E69A0967E4}"/>
              </a:ext>
            </a:extLst>
          </p:cNvPr>
          <p:cNvSpPr txBox="1"/>
          <p:nvPr/>
        </p:nvSpPr>
        <p:spPr>
          <a:xfrm>
            <a:off x="9787467" y="6180667"/>
            <a:ext cx="1519198" cy="369332"/>
          </a:xfrm>
          <a:prstGeom prst="rect">
            <a:avLst/>
          </a:prstGeom>
          <a:noFill/>
        </p:spPr>
        <p:txBody>
          <a:bodyPr wrap="none" rtlCol="0">
            <a:spAutoFit/>
          </a:bodyPr>
          <a:lstStyle/>
          <a:p>
            <a:r>
              <a:rPr lang="fr-FR" dirty="0"/>
              <a:t>29 Mars  2020</a:t>
            </a:r>
          </a:p>
        </p:txBody>
      </p:sp>
    </p:spTree>
    <p:extLst>
      <p:ext uri="{BB962C8B-B14F-4D97-AF65-F5344CB8AC3E}">
        <p14:creationId xmlns:p14="http://schemas.microsoft.com/office/powerpoint/2010/main" val="220567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dirty="0">
                <a:solidFill>
                  <a:srgbClr val="FFFFFF"/>
                </a:solidFill>
              </a:rPr>
              <a:t>Correction de </a:t>
            </a:r>
            <a:r>
              <a:rPr lang="en-US" sz="4000" b="1" dirty="0" err="1">
                <a:solidFill>
                  <a:srgbClr val="FFFFFF"/>
                </a:solidFill>
              </a:rPr>
              <a:t>température</a:t>
            </a:r>
            <a:endParaRPr lang="en-US" sz="4000" b="1" kern="1200" dirty="0">
              <a:solidFill>
                <a:srgbClr val="FFFFFF"/>
              </a:solidFill>
              <a:latin typeface="+mj-lt"/>
              <a:ea typeface="+mj-ea"/>
              <a:cs typeface="+mj-cs"/>
            </a:endParaRPr>
          </a:p>
        </p:txBody>
      </p:sp>
      <p:pic>
        <p:nvPicPr>
          <p:cNvPr id="6" name="Espace réservé du contenu 5">
            <a:extLst>
              <a:ext uri="{FF2B5EF4-FFF2-40B4-BE49-F238E27FC236}">
                <a16:creationId xmlns:a16="http://schemas.microsoft.com/office/drawing/2014/main" id="{061690EF-C7C3-8C4A-8450-9C0ABF2231EE}"/>
              </a:ext>
            </a:extLst>
          </p:cNvPr>
          <p:cNvPicPr>
            <a:picLocks noGrp="1" noChangeAspect="1"/>
          </p:cNvPicPr>
          <p:nvPr>
            <p:ph sz="half" idx="1"/>
          </p:nvPr>
        </p:nvPicPr>
        <p:blipFill>
          <a:blip r:embed="rId3"/>
          <a:stretch>
            <a:fillRect/>
          </a:stretch>
        </p:blipFill>
        <p:spPr>
          <a:xfrm>
            <a:off x="1264201" y="2543175"/>
            <a:ext cx="4211051" cy="4168800"/>
          </a:xfrm>
        </p:spPr>
      </p:pic>
      <p:pic>
        <p:nvPicPr>
          <p:cNvPr id="9" name="Espace réservé du contenu 8" descr="Une image contenant texte&#10;&#10;Description générée automatiquement">
            <a:extLst>
              <a:ext uri="{FF2B5EF4-FFF2-40B4-BE49-F238E27FC236}">
                <a16:creationId xmlns:a16="http://schemas.microsoft.com/office/drawing/2014/main" id="{5FC6E21C-DE5B-A144-A894-3F044D325A18}"/>
              </a:ext>
            </a:extLst>
          </p:cNvPr>
          <p:cNvPicPr>
            <a:picLocks noGrp="1" noChangeAspect="1"/>
          </p:cNvPicPr>
          <p:nvPr>
            <p:ph sz="half" idx="2"/>
          </p:nvPr>
        </p:nvPicPr>
        <p:blipFill>
          <a:blip r:embed="rId4"/>
          <a:stretch>
            <a:fillRect/>
          </a:stretch>
        </p:blipFill>
        <p:spPr>
          <a:xfrm>
            <a:off x="6499984" y="2270740"/>
            <a:ext cx="4545816" cy="3216533"/>
          </a:xfrm>
        </p:spPr>
      </p:pic>
      <p:sp>
        <p:nvSpPr>
          <p:cNvPr id="11" name="ZoneTexte 10">
            <a:extLst>
              <a:ext uri="{FF2B5EF4-FFF2-40B4-BE49-F238E27FC236}">
                <a16:creationId xmlns:a16="http://schemas.microsoft.com/office/drawing/2014/main" id="{5B1FF753-330A-BB47-8F52-8EC544B5DFED}"/>
              </a:ext>
            </a:extLst>
          </p:cNvPr>
          <p:cNvSpPr txBox="1"/>
          <p:nvPr/>
        </p:nvSpPr>
        <p:spPr>
          <a:xfrm>
            <a:off x="5872353" y="5487273"/>
            <a:ext cx="6139196" cy="1015663"/>
          </a:xfrm>
          <a:prstGeom prst="rect">
            <a:avLst/>
          </a:prstGeom>
          <a:noFill/>
        </p:spPr>
        <p:txBody>
          <a:bodyPr wrap="square" rtlCol="0">
            <a:spAutoFit/>
          </a:bodyPr>
          <a:lstStyle/>
          <a:p>
            <a:r>
              <a:rPr lang="fr-FR" sz="1200" dirty="0"/>
              <a:t>LA TABLE de CORRECTION: FCOM</a:t>
            </a:r>
          </a:p>
          <a:p>
            <a:r>
              <a:rPr lang="fr-FR" sz="1200" dirty="0"/>
              <a:t>Exemple: Zi =5000 </a:t>
            </a:r>
            <a:r>
              <a:rPr lang="fr-FR" sz="1200" dirty="0" err="1"/>
              <a:t>ft</a:t>
            </a:r>
            <a:r>
              <a:rPr lang="fr-FR" sz="1200" dirty="0"/>
              <a:t> et </a:t>
            </a:r>
            <a:r>
              <a:rPr lang="fr-FR" sz="1200" dirty="0" err="1"/>
              <a:t>T</a:t>
            </a:r>
            <a:r>
              <a:rPr lang="fr-FR" sz="1200" dirty="0"/>
              <a:t> indiquée Ti = -5 °C, </a:t>
            </a:r>
            <a:r>
              <a:rPr lang="fr-FR" sz="1200" dirty="0" err="1"/>
              <a:t>T</a:t>
            </a:r>
            <a:r>
              <a:rPr lang="fr-FR" sz="1200" dirty="0"/>
              <a:t> ISA = 5,1 °C  donc Ti –</a:t>
            </a:r>
            <a:r>
              <a:rPr lang="fr-FR" sz="1200" dirty="0" err="1"/>
              <a:t>T</a:t>
            </a:r>
            <a:r>
              <a:rPr lang="fr-FR" sz="1200" dirty="0"/>
              <a:t> ISA = -5 - 5,1= - 10,1°C </a:t>
            </a:r>
            <a:r>
              <a:rPr lang="fr-FR" sz="1200" dirty="0">
                <a:solidFill>
                  <a:schemeClr val="accent2"/>
                </a:solidFill>
              </a:rPr>
              <a:t>donc on est </a:t>
            </a:r>
            <a:r>
              <a:rPr lang="fr-FR" sz="1200" b="1" dirty="0">
                <a:solidFill>
                  <a:schemeClr val="accent2"/>
                </a:solidFill>
              </a:rPr>
              <a:t>à ISA -10°C</a:t>
            </a:r>
          </a:p>
          <a:p>
            <a:r>
              <a:rPr lang="fr-FR" sz="1200" dirty="0"/>
              <a:t>-1- on trace une horizontale à 5000 </a:t>
            </a:r>
            <a:r>
              <a:rPr lang="fr-FR" sz="1200" dirty="0" err="1"/>
              <a:t>ft</a:t>
            </a:r>
            <a:r>
              <a:rPr lang="fr-FR" sz="1200" dirty="0"/>
              <a:t> qui intercepte la droite .</a:t>
            </a:r>
          </a:p>
          <a:p>
            <a:r>
              <a:rPr lang="fr-FR" sz="1200" dirty="0"/>
              <a:t>-2- on trace alors une verticale et on trouve une correction de -200 </a:t>
            </a:r>
            <a:r>
              <a:rPr lang="fr-FR" sz="1200" dirty="0" err="1"/>
              <a:t>ft</a:t>
            </a:r>
            <a:r>
              <a:rPr lang="fr-FR" sz="1200" dirty="0"/>
              <a:t> environ. </a:t>
            </a:r>
            <a:r>
              <a:rPr lang="fr-FR" sz="1200" b="1" dirty="0">
                <a:solidFill>
                  <a:schemeClr val="accent2"/>
                </a:solidFill>
              </a:rPr>
              <a:t>Donc </a:t>
            </a:r>
            <a:r>
              <a:rPr lang="fr-FR" sz="1200" b="1" dirty="0" err="1">
                <a:solidFill>
                  <a:schemeClr val="accent2"/>
                </a:solidFill>
              </a:rPr>
              <a:t>Zv</a:t>
            </a:r>
            <a:r>
              <a:rPr lang="fr-FR" sz="1200" b="1" dirty="0">
                <a:solidFill>
                  <a:schemeClr val="accent2"/>
                </a:solidFill>
              </a:rPr>
              <a:t>=4800ft</a:t>
            </a:r>
          </a:p>
        </p:txBody>
      </p:sp>
      <p:sp>
        <p:nvSpPr>
          <p:cNvPr id="2" name="ZoneTexte 1">
            <a:extLst>
              <a:ext uri="{FF2B5EF4-FFF2-40B4-BE49-F238E27FC236}">
                <a16:creationId xmlns:a16="http://schemas.microsoft.com/office/drawing/2014/main" id="{6D01D5A5-EEDB-6647-A24B-9183D5E74DAD}"/>
              </a:ext>
            </a:extLst>
          </p:cNvPr>
          <p:cNvSpPr txBox="1"/>
          <p:nvPr/>
        </p:nvSpPr>
        <p:spPr>
          <a:xfrm>
            <a:off x="5872353" y="6455986"/>
            <a:ext cx="4799327" cy="307777"/>
          </a:xfrm>
          <a:prstGeom prst="rect">
            <a:avLst/>
          </a:prstGeom>
          <a:solidFill>
            <a:srgbClr val="FFBE8A"/>
          </a:solidFill>
        </p:spPr>
        <p:txBody>
          <a:bodyPr wrap="none" rtlCol="0">
            <a:spAutoFit/>
          </a:bodyPr>
          <a:lstStyle/>
          <a:p>
            <a:r>
              <a:rPr lang="fr-FR" sz="1400" dirty="0">
                <a:solidFill>
                  <a:srgbClr val="FF0000"/>
                </a:solidFill>
              </a:rPr>
              <a:t>Attention erreur dans la fiche: ISA-25°C donc 10% de correction</a:t>
            </a:r>
          </a:p>
        </p:txBody>
      </p:sp>
      <p:cxnSp>
        <p:nvCxnSpPr>
          <p:cNvPr id="4" name="Connecteur droit avec flèche 3">
            <a:extLst>
              <a:ext uri="{FF2B5EF4-FFF2-40B4-BE49-F238E27FC236}">
                <a16:creationId xmlns:a16="http://schemas.microsoft.com/office/drawing/2014/main" id="{367CB272-3377-CB41-93BD-E948882903DA}"/>
              </a:ext>
            </a:extLst>
          </p:cNvPr>
          <p:cNvCxnSpPr>
            <a:stCxn id="2" idx="1"/>
          </p:cNvCxnSpPr>
          <p:nvPr/>
        </p:nvCxnSpPr>
        <p:spPr>
          <a:xfrm flipH="1" flipV="1">
            <a:off x="2419350" y="6286500"/>
            <a:ext cx="3453003" cy="3233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89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dirty="0" err="1">
                <a:solidFill>
                  <a:srgbClr val="FFFFFF"/>
                </a:solidFill>
              </a:rPr>
              <a:t>Calages</a:t>
            </a:r>
            <a:r>
              <a:rPr lang="en-US" sz="4000" b="1" dirty="0">
                <a:solidFill>
                  <a:srgbClr val="FFFFFF"/>
                </a:solidFill>
              </a:rPr>
              <a:t> </a:t>
            </a:r>
            <a:r>
              <a:rPr lang="en-US" sz="4000" b="1" dirty="0" err="1">
                <a:solidFill>
                  <a:srgbClr val="FFFFFF"/>
                </a:solidFill>
              </a:rPr>
              <a:t>altimétriques</a:t>
            </a:r>
            <a:endParaRPr lang="en-US" sz="4000" b="1" kern="1200" dirty="0">
              <a:solidFill>
                <a:srgbClr val="FFFFFF"/>
              </a:solidFill>
              <a:latin typeface="+mj-lt"/>
              <a:ea typeface="+mj-ea"/>
              <a:cs typeface="+mj-cs"/>
            </a:endParaRPr>
          </a:p>
        </p:txBody>
      </p:sp>
      <p:pic>
        <p:nvPicPr>
          <p:cNvPr id="5" name="Espace réservé du contenu 4" descr="Une image contenant capture d’écran, assis, très coloré, noir&#10;&#10;Description générée automatiquement">
            <a:extLst>
              <a:ext uri="{FF2B5EF4-FFF2-40B4-BE49-F238E27FC236}">
                <a16:creationId xmlns:a16="http://schemas.microsoft.com/office/drawing/2014/main" id="{58CBCC8E-8314-B240-9C48-F5ED39D62CEE}"/>
              </a:ext>
            </a:extLst>
          </p:cNvPr>
          <p:cNvPicPr>
            <a:picLocks noGrp="1" noChangeAspect="1"/>
          </p:cNvPicPr>
          <p:nvPr>
            <p:ph sz="half" idx="2"/>
          </p:nvPr>
        </p:nvPicPr>
        <p:blipFill>
          <a:blip r:embed="rId3"/>
          <a:stretch>
            <a:fillRect/>
          </a:stretch>
        </p:blipFill>
        <p:spPr>
          <a:xfrm>
            <a:off x="2839042" y="2301261"/>
            <a:ext cx="7747024" cy="4321435"/>
          </a:xfrm>
        </p:spPr>
      </p:pic>
    </p:spTree>
    <p:extLst>
      <p:ext uri="{BB962C8B-B14F-4D97-AF65-F5344CB8AC3E}">
        <p14:creationId xmlns:p14="http://schemas.microsoft.com/office/powerpoint/2010/main" val="190531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dirty="0" err="1">
                <a:solidFill>
                  <a:srgbClr val="FFFFFF"/>
                </a:solidFill>
              </a:rPr>
              <a:t>Erreurs</a:t>
            </a:r>
            <a:r>
              <a:rPr lang="en-US" sz="4000" b="1" dirty="0">
                <a:solidFill>
                  <a:srgbClr val="FFFFFF"/>
                </a:solidFill>
              </a:rPr>
              <a:t> </a:t>
            </a:r>
            <a:r>
              <a:rPr lang="en-US" sz="4000" b="1" dirty="0" err="1">
                <a:solidFill>
                  <a:srgbClr val="FFFFFF"/>
                </a:solidFill>
              </a:rPr>
              <a:t>altimétriques</a:t>
            </a:r>
            <a:endParaRPr lang="en-US" sz="4000" b="1" kern="1200" dirty="0">
              <a:solidFill>
                <a:srgbClr val="FFFFFF"/>
              </a:solidFill>
              <a:latin typeface="+mj-lt"/>
              <a:ea typeface="+mj-ea"/>
              <a:cs typeface="+mj-cs"/>
            </a:endParaRPr>
          </a:p>
        </p:txBody>
      </p:sp>
      <p:pic>
        <p:nvPicPr>
          <p:cNvPr id="6" name="Espace réservé du contenu 5" descr="Une image contenant capture d’écran, moniteur, ordinateur, écran&#10;&#10;Description générée automatiquement">
            <a:extLst>
              <a:ext uri="{FF2B5EF4-FFF2-40B4-BE49-F238E27FC236}">
                <a16:creationId xmlns:a16="http://schemas.microsoft.com/office/drawing/2014/main" id="{B89A4813-2C46-B940-A393-BDA37EE8AFAA}"/>
              </a:ext>
            </a:extLst>
          </p:cNvPr>
          <p:cNvPicPr>
            <a:picLocks noGrp="1" noChangeAspect="1"/>
          </p:cNvPicPr>
          <p:nvPr>
            <p:ph sz="half" idx="2"/>
          </p:nvPr>
        </p:nvPicPr>
        <p:blipFill>
          <a:blip r:embed="rId3"/>
          <a:stretch>
            <a:fillRect/>
          </a:stretch>
        </p:blipFill>
        <p:spPr>
          <a:xfrm>
            <a:off x="2339546" y="2372574"/>
            <a:ext cx="6880654" cy="4290023"/>
          </a:xfrm>
        </p:spPr>
      </p:pic>
    </p:spTree>
    <p:extLst>
      <p:ext uri="{BB962C8B-B14F-4D97-AF65-F5344CB8AC3E}">
        <p14:creationId xmlns:p14="http://schemas.microsoft.com/office/powerpoint/2010/main" val="35750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a:solidFill>
                  <a:srgbClr val="FFFFFF"/>
                </a:solidFill>
              </a:rPr>
              <a:t>Erreurs altimétriques</a:t>
            </a:r>
          </a:p>
        </p:txBody>
      </p:sp>
      <p:sp>
        <p:nvSpPr>
          <p:cNvPr id="7" name="ZoneTexte 6">
            <a:extLst>
              <a:ext uri="{FF2B5EF4-FFF2-40B4-BE49-F238E27FC236}">
                <a16:creationId xmlns:a16="http://schemas.microsoft.com/office/drawing/2014/main" id="{696ECB1A-BF8B-2B4D-8BE9-E221D921BBAC}"/>
              </a:ext>
            </a:extLst>
          </p:cNvPr>
          <p:cNvSpPr txBox="1"/>
          <p:nvPr/>
        </p:nvSpPr>
        <p:spPr>
          <a:xfrm>
            <a:off x="409711" y="3910100"/>
            <a:ext cx="4401526" cy="154145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b="1" dirty="0" err="1"/>
              <a:t>Règle</a:t>
            </a:r>
            <a:r>
              <a:rPr lang="en-US" sz="1600" b="1" dirty="0"/>
              <a:t> des trois D :</a:t>
            </a:r>
            <a:endParaRPr lang="en-US" sz="1600" dirty="0"/>
          </a:p>
          <a:p>
            <a:pPr lvl="1" indent="-228600">
              <a:lnSpc>
                <a:spcPct val="90000"/>
              </a:lnSpc>
              <a:spcAft>
                <a:spcPts val="600"/>
              </a:spcAft>
              <a:buFont typeface="Arial" panose="020B0604020202020204" pitchFamily="34" charset="0"/>
              <a:buChar char="•"/>
            </a:pPr>
            <a:r>
              <a:rPr lang="en-US" sz="1600" dirty="0" err="1"/>
              <a:t>Dérive</a:t>
            </a:r>
            <a:r>
              <a:rPr lang="en-US" sz="1600" dirty="0"/>
              <a:t> Droite + </a:t>
            </a:r>
            <a:r>
              <a:rPr lang="en-US" sz="1600" dirty="0" err="1"/>
              <a:t>Décroissance</a:t>
            </a:r>
            <a:r>
              <a:rPr lang="en-US" sz="1600" dirty="0"/>
              <a:t> de </a:t>
            </a:r>
            <a:r>
              <a:rPr lang="en-US" sz="1600" dirty="0" err="1"/>
              <a:t>température</a:t>
            </a:r>
            <a:r>
              <a:rPr lang="en-US" sz="1600" dirty="0"/>
              <a:t> = voyage </a:t>
            </a:r>
            <a:r>
              <a:rPr lang="en-US" sz="1600" dirty="0" err="1"/>
              <a:t>vers</a:t>
            </a:r>
            <a:r>
              <a:rPr lang="en-US" sz="1600" dirty="0"/>
              <a:t> </a:t>
            </a:r>
            <a:r>
              <a:rPr lang="en-US" sz="1600" dirty="0" err="1"/>
              <a:t>une</a:t>
            </a:r>
            <a:r>
              <a:rPr lang="en-US" sz="1600" dirty="0"/>
              <a:t> </a:t>
            </a:r>
            <a:r>
              <a:rPr lang="en-US" sz="1600" dirty="0" err="1"/>
              <a:t>Dépression</a:t>
            </a:r>
            <a:r>
              <a:rPr lang="en-US" sz="1600" dirty="0"/>
              <a:t> </a:t>
            </a:r>
            <a:r>
              <a:rPr lang="en-US" sz="1600" dirty="0" err="1"/>
              <a:t>donc</a:t>
            </a:r>
            <a:r>
              <a:rPr lang="en-US" sz="1600" dirty="0"/>
              <a:t> </a:t>
            </a:r>
            <a:r>
              <a:rPr lang="en-US" sz="1600" dirty="0" err="1"/>
              <a:t>baisse</a:t>
            </a:r>
            <a:r>
              <a:rPr lang="en-US" sz="1600" dirty="0"/>
              <a:t> du QNH </a:t>
            </a:r>
            <a:br>
              <a:rPr lang="en-US" sz="1600" dirty="0"/>
            </a:br>
            <a:r>
              <a:rPr lang="en-US" sz="1600" dirty="0" err="1"/>
              <a:t>d’ou</a:t>
            </a:r>
            <a:r>
              <a:rPr lang="en-US" sz="1600" dirty="0"/>
              <a:t> </a:t>
            </a:r>
            <a:r>
              <a:rPr lang="en-US" sz="1600" b="1" dirty="0">
                <a:solidFill>
                  <a:srgbClr val="FF0000"/>
                </a:solidFill>
              </a:rPr>
              <a:t>Danger </a:t>
            </a:r>
            <a:r>
              <a:rPr lang="en-US" sz="1600" b="1" dirty="0" err="1">
                <a:solidFill>
                  <a:srgbClr val="FF0000"/>
                </a:solidFill>
              </a:rPr>
              <a:t>altimétrique</a:t>
            </a:r>
            <a:r>
              <a:rPr lang="en-US" sz="1600" b="1" dirty="0">
                <a:solidFill>
                  <a:srgbClr val="FF0000"/>
                </a:solidFill>
              </a:rPr>
              <a:t>.</a:t>
            </a:r>
          </a:p>
        </p:txBody>
      </p:sp>
      <p:pic>
        <p:nvPicPr>
          <p:cNvPr id="5" name="Espace réservé du contenu 4" descr="Une image contenant capture d’écran, très coloré, signe&#10;&#10;Description générée automatiquement">
            <a:extLst>
              <a:ext uri="{FF2B5EF4-FFF2-40B4-BE49-F238E27FC236}">
                <a16:creationId xmlns:a16="http://schemas.microsoft.com/office/drawing/2014/main" id="{E94C8A98-1330-884E-A9A6-3BE15EC8DD65}"/>
              </a:ext>
            </a:extLst>
          </p:cNvPr>
          <p:cNvPicPr>
            <a:picLocks noGrp="1" noChangeAspect="1"/>
          </p:cNvPicPr>
          <p:nvPr>
            <p:ph sz="half" idx="2"/>
          </p:nvPr>
        </p:nvPicPr>
        <p:blipFill rotWithShape="1">
          <a:blip r:embed="rId3"/>
          <a:srcRect l="4029" r="11736" b="-3"/>
          <a:stretch/>
        </p:blipFill>
        <p:spPr>
          <a:xfrm>
            <a:off x="5276335" y="2492375"/>
            <a:ext cx="5624961" cy="4173707"/>
          </a:xfrm>
          <a:prstGeom prst="rect">
            <a:avLst/>
          </a:prstGeom>
        </p:spPr>
      </p:pic>
    </p:spTree>
    <p:extLst>
      <p:ext uri="{BB962C8B-B14F-4D97-AF65-F5344CB8AC3E}">
        <p14:creationId xmlns:p14="http://schemas.microsoft.com/office/powerpoint/2010/main" val="311761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dirty="0">
                <a:solidFill>
                  <a:srgbClr val="FFFFFF"/>
                </a:solidFill>
                <a:latin typeface="+mj-lt"/>
                <a:ea typeface="+mj-ea"/>
                <a:cs typeface="+mj-cs"/>
              </a:rPr>
              <a:t>Notion </a:t>
            </a:r>
            <a:r>
              <a:rPr lang="en-US" sz="4000" b="1" kern="1200" dirty="0" err="1">
                <a:solidFill>
                  <a:srgbClr val="FFFFFF"/>
                </a:solidFill>
                <a:latin typeface="+mj-lt"/>
                <a:ea typeface="+mj-ea"/>
                <a:cs typeface="+mj-cs"/>
              </a:rPr>
              <a:t>d’altitude</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densité</a:t>
            </a:r>
            <a:endParaRPr lang="en-US" sz="4000" b="1" kern="1200" dirty="0">
              <a:solidFill>
                <a:srgbClr val="FFFFFF"/>
              </a:solidFill>
              <a:latin typeface="+mj-lt"/>
              <a:ea typeface="+mj-ea"/>
              <a:cs typeface="+mj-cs"/>
            </a:endParaRPr>
          </a:p>
        </p:txBody>
      </p:sp>
      <p:sp>
        <p:nvSpPr>
          <p:cNvPr id="3" name="Espace réservé du contenu 2">
            <a:extLst>
              <a:ext uri="{FF2B5EF4-FFF2-40B4-BE49-F238E27FC236}">
                <a16:creationId xmlns:a16="http://schemas.microsoft.com/office/drawing/2014/main" id="{F5406DC3-DD9E-5F42-A068-55E25A340AD6}"/>
              </a:ext>
            </a:extLst>
          </p:cNvPr>
          <p:cNvSpPr>
            <a:spLocks noGrp="1"/>
          </p:cNvSpPr>
          <p:nvPr>
            <p:ph sz="half" idx="2"/>
          </p:nvPr>
        </p:nvSpPr>
        <p:spPr>
          <a:xfrm>
            <a:off x="1119322" y="3117851"/>
            <a:ext cx="10131155" cy="3364076"/>
          </a:xfrm>
        </p:spPr>
        <p:txBody>
          <a:bodyPr>
            <a:normAutofit/>
          </a:bodyPr>
          <a:lstStyle/>
          <a:p>
            <a:pPr marL="0" indent="0">
              <a:buNone/>
            </a:pPr>
            <a:r>
              <a:rPr lang="fr-FR" sz="1800" dirty="0"/>
              <a:t>La densité de l’air est directement dépendante de la température. </a:t>
            </a:r>
          </a:p>
          <a:p>
            <a:pPr marL="0" indent="0">
              <a:buNone/>
            </a:pPr>
            <a:r>
              <a:rPr lang="fr-FR" sz="1800" dirty="0"/>
              <a:t>Si la température augmente, la densité diminue et inversement.</a:t>
            </a:r>
          </a:p>
          <a:p>
            <a:r>
              <a:rPr lang="fr-FR" sz="1800" dirty="0">
                <a:solidFill>
                  <a:schemeClr val="accent4"/>
                </a:solidFill>
              </a:rPr>
              <a:t>Dans les conditions standards </a:t>
            </a:r>
            <a:r>
              <a:rPr lang="fr-FR" sz="1800" dirty="0"/>
              <a:t>: </a:t>
            </a:r>
          </a:p>
          <a:p>
            <a:pPr lvl="1"/>
            <a:r>
              <a:rPr lang="fr-FR" sz="1800" dirty="0"/>
              <a:t>L’ALTITUDE DENSITÉ = L’ALTITUDE PRESSION</a:t>
            </a:r>
          </a:p>
          <a:p>
            <a:r>
              <a:rPr lang="fr-FR" sz="1800" dirty="0">
                <a:solidFill>
                  <a:schemeClr val="accent4"/>
                </a:solidFill>
              </a:rPr>
              <a:t>En conditions non standards ceci n’est plus vrai</a:t>
            </a:r>
            <a:r>
              <a:rPr lang="fr-FR" sz="1800" dirty="0"/>
              <a:t>.</a:t>
            </a:r>
          </a:p>
          <a:p>
            <a:pPr marL="0" indent="0">
              <a:buNone/>
            </a:pPr>
            <a:r>
              <a:rPr lang="fr-FR" sz="1800" dirty="0"/>
              <a:t>L’examen des formules des forces aérodynamiques montrent toute l’importance de cette densité d’air dans les performances aérodynamiques de l’avion (portance, traînée) mais également dans ses conséquences sur la puissance des moteurs </a:t>
            </a:r>
            <a:r>
              <a:rPr lang="fr-FR" sz="1800" dirty="0">
                <a:solidFill>
                  <a:srgbClr val="FF0000"/>
                </a:solidFill>
              </a:rPr>
              <a:t>(-10% tous les 1 000 mètres</a:t>
            </a:r>
            <a:r>
              <a:rPr lang="fr-FR" sz="1800" dirty="0"/>
              <a:t>).</a:t>
            </a:r>
          </a:p>
          <a:p>
            <a:endParaRPr lang="fr-FR" dirty="0"/>
          </a:p>
        </p:txBody>
      </p:sp>
    </p:spTree>
    <p:extLst>
      <p:ext uri="{BB962C8B-B14F-4D97-AF65-F5344CB8AC3E}">
        <p14:creationId xmlns:p14="http://schemas.microsoft.com/office/powerpoint/2010/main" val="3335058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4000" r="-4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13291F-CFB9-7741-A453-10B9508FDB91}"/>
              </a:ext>
            </a:extLst>
          </p:cNvPr>
          <p:cNvSpPr>
            <a:spLocks noGrp="1"/>
          </p:cNvSpPr>
          <p:nvPr>
            <p:ph type="title"/>
          </p:nvPr>
        </p:nvSpPr>
        <p:spPr/>
        <p:txBody>
          <a:bodyPr/>
          <a:lstStyle/>
          <a:p>
            <a:r>
              <a:rPr lang="fr-FR" dirty="0"/>
              <a:t>AGENDA prévisionnel</a:t>
            </a:r>
          </a:p>
        </p:txBody>
      </p:sp>
      <p:sp>
        <p:nvSpPr>
          <p:cNvPr id="3" name="Espace réservé du contenu 2">
            <a:extLst>
              <a:ext uri="{FF2B5EF4-FFF2-40B4-BE49-F238E27FC236}">
                <a16:creationId xmlns:a16="http://schemas.microsoft.com/office/drawing/2014/main" id="{BB05E3FD-B093-1D42-9FCD-72E212156B7A}"/>
              </a:ext>
            </a:extLst>
          </p:cNvPr>
          <p:cNvSpPr>
            <a:spLocks noGrp="1"/>
          </p:cNvSpPr>
          <p:nvPr>
            <p:ph idx="1"/>
          </p:nvPr>
        </p:nvSpPr>
        <p:spPr/>
        <p:txBody>
          <a:bodyPr>
            <a:normAutofit/>
          </a:bodyPr>
          <a:lstStyle/>
          <a:p>
            <a:r>
              <a:rPr lang="fr-FR" strike="sngStrike" dirty="0"/>
              <a:t>Règlementation		=&gt;		02 Février</a:t>
            </a:r>
          </a:p>
          <a:p>
            <a:r>
              <a:rPr lang="fr-FR" strike="sngStrike" dirty="0"/>
              <a:t>Espaces Aériens		=&gt; 		08-09 Février</a:t>
            </a:r>
          </a:p>
          <a:p>
            <a:r>
              <a:rPr lang="fr-FR" strike="sngStrike" dirty="0"/>
              <a:t>Météorologie		=&gt;		15-16 Février</a:t>
            </a:r>
          </a:p>
          <a:p>
            <a:r>
              <a:rPr lang="fr-FR" strike="sngStrike" dirty="0"/>
              <a:t>Aérodynamique		=&gt;		07-08 Mars</a:t>
            </a:r>
          </a:p>
          <a:p>
            <a:r>
              <a:rPr lang="fr-FR" strike="sngStrike" dirty="0"/>
              <a:t>Altimétrie			=&gt;	 	22 Mars</a:t>
            </a:r>
          </a:p>
          <a:p>
            <a:r>
              <a:rPr lang="fr-FR" dirty="0"/>
              <a:t>Altimétrie 2		=&gt;		29 Mars</a:t>
            </a:r>
          </a:p>
          <a:p>
            <a:r>
              <a:rPr lang="fr-FR" dirty="0"/>
              <a:t>Navigation			=&gt;		04-05 Avril</a:t>
            </a:r>
          </a:p>
          <a:p>
            <a:r>
              <a:rPr lang="fr-FR" dirty="0"/>
              <a:t>Forum Sécurité		=&gt;		04-05 Avril (en commun)</a:t>
            </a:r>
          </a:p>
        </p:txBody>
      </p:sp>
    </p:spTree>
    <p:extLst>
      <p:ext uri="{BB962C8B-B14F-4D97-AF65-F5344CB8AC3E}">
        <p14:creationId xmlns:p14="http://schemas.microsoft.com/office/powerpoint/2010/main" val="372786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5">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7">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7"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ormAutofit/>
          </a:bodyPr>
          <a:lstStyle/>
          <a:p>
            <a:r>
              <a:rPr lang="en-US" sz="4000" b="1" kern="1200">
                <a:solidFill>
                  <a:srgbClr val="FFFFFF"/>
                </a:solidFill>
                <a:latin typeface="+mj-lt"/>
                <a:ea typeface="+mj-ea"/>
                <a:cs typeface="+mj-cs"/>
              </a:rPr>
              <a:t>Atmosphère standard</a:t>
            </a:r>
          </a:p>
        </p:txBody>
      </p:sp>
      <p:pic>
        <p:nvPicPr>
          <p:cNvPr id="42" name="Graphic 22">
            <a:extLst>
              <a:ext uri="{FF2B5EF4-FFF2-40B4-BE49-F238E27FC236}">
                <a16:creationId xmlns:a16="http://schemas.microsoft.com/office/drawing/2014/main" id="{C17CA825-CBC9-4CA8-9F74-BA8B01FC2A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4902" y="2669172"/>
            <a:ext cx="3209779" cy="3209779"/>
          </a:xfrm>
          <a:prstGeom prst="rect">
            <a:avLst/>
          </a:prstGeom>
        </p:spPr>
      </p:pic>
      <p:sp>
        <p:nvSpPr>
          <p:cNvPr id="3" name="Espace réservé du contenu 2">
            <a:extLst>
              <a:ext uri="{FF2B5EF4-FFF2-40B4-BE49-F238E27FC236}">
                <a16:creationId xmlns:a16="http://schemas.microsoft.com/office/drawing/2014/main" id="{FDD2C279-E2C2-0A49-A12B-D8FA961D29BD}"/>
              </a:ext>
            </a:extLst>
          </p:cNvPr>
          <p:cNvSpPr>
            <a:spLocks noGrp="1"/>
          </p:cNvSpPr>
          <p:nvPr>
            <p:ph idx="1"/>
          </p:nvPr>
        </p:nvSpPr>
        <p:spPr>
          <a:xfrm>
            <a:off x="5295569" y="2494450"/>
            <a:ext cx="5471529" cy="3563159"/>
          </a:xfrm>
        </p:spPr>
        <p:txBody>
          <a:bodyPr>
            <a:normAutofit/>
          </a:bodyPr>
          <a:lstStyle/>
          <a:p>
            <a:endParaRPr lang="fr-FR" sz="2000" dirty="0"/>
          </a:p>
          <a:p>
            <a:r>
              <a:rPr lang="fr-FR" sz="2000" dirty="0"/>
              <a:t> L’atmosphère standard est défini par :</a:t>
            </a:r>
          </a:p>
          <a:p>
            <a:pPr lvl="1"/>
            <a:r>
              <a:rPr lang="fr-FR" sz="2000" dirty="0"/>
              <a:t> la pression moyenne au niveau de la mer : </a:t>
            </a:r>
            <a:r>
              <a:rPr lang="fr-FR" sz="2000" b="1" dirty="0">
                <a:solidFill>
                  <a:schemeClr val="accent2"/>
                </a:solidFill>
              </a:rPr>
              <a:t>1013,25 </a:t>
            </a:r>
            <a:r>
              <a:rPr lang="fr-FR" sz="2000" b="1" dirty="0" err="1">
                <a:solidFill>
                  <a:schemeClr val="accent2"/>
                </a:solidFill>
              </a:rPr>
              <a:t>hPa</a:t>
            </a:r>
            <a:r>
              <a:rPr lang="fr-FR" sz="2000" dirty="0"/>
              <a:t>,</a:t>
            </a:r>
          </a:p>
          <a:p>
            <a:pPr lvl="1"/>
            <a:r>
              <a:rPr lang="fr-FR" sz="2000" dirty="0"/>
              <a:t>la température moyenne au niveau de la mer : </a:t>
            </a:r>
            <a:r>
              <a:rPr lang="fr-FR" sz="2000" b="1" dirty="0">
                <a:solidFill>
                  <a:schemeClr val="accent2"/>
                </a:solidFill>
              </a:rPr>
              <a:t>+15 °C</a:t>
            </a:r>
            <a:r>
              <a:rPr lang="fr-FR" sz="2000" dirty="0"/>
              <a:t>,</a:t>
            </a:r>
          </a:p>
          <a:p>
            <a:pPr lvl="1"/>
            <a:r>
              <a:rPr lang="fr-FR" sz="2000" dirty="0"/>
              <a:t>le gradient vertical de température : </a:t>
            </a:r>
            <a:r>
              <a:rPr lang="fr-FR" sz="2000" b="1" dirty="0">
                <a:solidFill>
                  <a:schemeClr val="accent2"/>
                </a:solidFill>
              </a:rPr>
              <a:t>2°C/1000 pieds ou 6,5°C/1000m </a:t>
            </a:r>
            <a:r>
              <a:rPr lang="fr-FR" sz="2000" dirty="0"/>
              <a:t>du niveau de la mer jusqu’à 11000m (env. 36000 pieds), puis température constante de -56,5°C au dessus.</a:t>
            </a:r>
          </a:p>
          <a:p>
            <a:endParaRPr lang="fr-FR" sz="2000" dirty="0"/>
          </a:p>
          <a:p>
            <a:pPr lvl="1"/>
            <a:endParaRPr lang="fr-FR" sz="2000" dirty="0"/>
          </a:p>
          <a:p>
            <a:endParaRPr lang="fr-FR" sz="2000" dirty="0"/>
          </a:p>
        </p:txBody>
      </p:sp>
    </p:spTree>
    <p:extLst>
      <p:ext uri="{BB962C8B-B14F-4D97-AF65-F5344CB8AC3E}">
        <p14:creationId xmlns:p14="http://schemas.microsoft.com/office/powerpoint/2010/main" val="136075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07F96D99-2D33-4568-825B-17A567E14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682824E3-0C70-4ADF-AF14-F2A29C1A84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0" name="Freeform 44">
              <a:extLst>
                <a:ext uri="{FF2B5EF4-FFF2-40B4-BE49-F238E27FC236}">
                  <a16:creationId xmlns:a16="http://schemas.microsoft.com/office/drawing/2014/main" id="{EDF8E059-14E1-464B-A0DD-E258C8235E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5">
              <a:extLst>
                <a:ext uri="{FF2B5EF4-FFF2-40B4-BE49-F238E27FC236}">
                  <a16:creationId xmlns:a16="http://schemas.microsoft.com/office/drawing/2014/main" id="{0086DA70-4BA5-492B-8562-8EDE2C69BB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6">
              <a:extLst>
                <a:ext uri="{FF2B5EF4-FFF2-40B4-BE49-F238E27FC236}">
                  <a16:creationId xmlns:a16="http://schemas.microsoft.com/office/drawing/2014/main" id="{824C1152-1CB5-49CC-8321-B9EA238915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7">
              <a:extLst>
                <a:ext uri="{FF2B5EF4-FFF2-40B4-BE49-F238E27FC236}">
                  <a16:creationId xmlns:a16="http://schemas.microsoft.com/office/drawing/2014/main" id="{CCA1B10F-BF11-4262-8103-53C771DA91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Rectangle 53">
              <a:extLst>
                <a:ext uri="{FF2B5EF4-FFF2-40B4-BE49-F238E27FC236}">
                  <a16:creationId xmlns:a16="http://schemas.microsoft.com/office/drawing/2014/main" id="{542307EC-176F-48B6-8210-30E3ED0F6F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a:solidFill>
                  <a:srgbClr val="FFFFFF"/>
                </a:solidFill>
                <a:latin typeface="+mj-lt"/>
                <a:ea typeface="+mj-ea"/>
                <a:cs typeface="+mj-cs"/>
              </a:rPr>
              <a:t>ISA: international standard atmosphere</a:t>
            </a:r>
          </a:p>
        </p:txBody>
      </p:sp>
      <p:pic>
        <p:nvPicPr>
          <p:cNvPr id="5" name="Espace réservé du contenu 4">
            <a:extLst>
              <a:ext uri="{FF2B5EF4-FFF2-40B4-BE49-F238E27FC236}">
                <a16:creationId xmlns:a16="http://schemas.microsoft.com/office/drawing/2014/main" id="{EC543630-4810-AD46-AB11-EB6F85C9E755}"/>
              </a:ext>
            </a:extLst>
          </p:cNvPr>
          <p:cNvPicPr>
            <a:picLocks noChangeAspect="1"/>
          </p:cNvPicPr>
          <p:nvPr/>
        </p:nvPicPr>
        <p:blipFill rotWithShape="1">
          <a:blip r:embed="rId3"/>
          <a:srcRect t="5812" r="-3" b="3228"/>
          <a:stretch/>
        </p:blipFill>
        <p:spPr>
          <a:xfrm>
            <a:off x="633792" y="2827419"/>
            <a:ext cx="2743200" cy="3412571"/>
          </a:xfrm>
          <a:prstGeom prst="rect">
            <a:avLst/>
          </a:prstGeom>
        </p:spPr>
      </p:pic>
      <p:cxnSp>
        <p:nvCxnSpPr>
          <p:cNvPr id="56" name="Straight Connector 55">
            <a:extLst>
              <a:ext uri="{FF2B5EF4-FFF2-40B4-BE49-F238E27FC236}">
                <a16:creationId xmlns:a16="http://schemas.microsoft.com/office/drawing/2014/main" id="{78F8437D-3883-423B-9985-2A86AD71B4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72084"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pic>
        <p:nvPicPr>
          <p:cNvPr id="7" name="Espace réservé du contenu 6">
            <a:extLst>
              <a:ext uri="{FF2B5EF4-FFF2-40B4-BE49-F238E27FC236}">
                <a16:creationId xmlns:a16="http://schemas.microsoft.com/office/drawing/2014/main" id="{B456DE2B-E29E-5D42-B0CF-2084EF94CB8D}"/>
              </a:ext>
            </a:extLst>
          </p:cNvPr>
          <p:cNvPicPr>
            <a:picLocks noGrp="1" noChangeAspect="1"/>
          </p:cNvPicPr>
          <p:nvPr>
            <p:ph sz="half" idx="1"/>
          </p:nvPr>
        </p:nvPicPr>
        <p:blipFill>
          <a:blip r:embed="rId4"/>
          <a:stretch>
            <a:fillRect/>
          </a:stretch>
        </p:blipFill>
        <p:spPr>
          <a:xfrm>
            <a:off x="8089963" y="2756475"/>
            <a:ext cx="3751263" cy="3321318"/>
          </a:xfrm>
        </p:spPr>
      </p:pic>
      <p:sp>
        <p:nvSpPr>
          <p:cNvPr id="10" name="ZoneTexte 9">
            <a:extLst>
              <a:ext uri="{FF2B5EF4-FFF2-40B4-BE49-F238E27FC236}">
                <a16:creationId xmlns:a16="http://schemas.microsoft.com/office/drawing/2014/main" id="{0B3EFA82-0A2C-154B-829B-585616FE1E61}"/>
              </a:ext>
            </a:extLst>
          </p:cNvPr>
          <p:cNvSpPr txBox="1"/>
          <p:nvPr/>
        </p:nvSpPr>
        <p:spPr>
          <a:xfrm>
            <a:off x="6354871" y="2827419"/>
            <a:ext cx="5029200" cy="322762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900" dirty="0">
              <a:solidFill>
                <a:srgbClr val="000000"/>
              </a:solidFill>
            </a:endParaRPr>
          </a:p>
        </p:txBody>
      </p:sp>
      <p:pic>
        <p:nvPicPr>
          <p:cNvPr id="12" name="Image 11">
            <a:extLst>
              <a:ext uri="{FF2B5EF4-FFF2-40B4-BE49-F238E27FC236}">
                <a16:creationId xmlns:a16="http://schemas.microsoft.com/office/drawing/2014/main" id="{6976319E-B86F-504C-AE8C-59722E1043FB}"/>
              </a:ext>
            </a:extLst>
          </p:cNvPr>
          <p:cNvPicPr>
            <a:picLocks noChangeAspect="1"/>
          </p:cNvPicPr>
          <p:nvPr/>
        </p:nvPicPr>
        <p:blipFill>
          <a:blip r:embed="rId5"/>
          <a:stretch>
            <a:fillRect/>
          </a:stretch>
        </p:blipFill>
        <p:spPr>
          <a:xfrm>
            <a:off x="3542939" y="2827419"/>
            <a:ext cx="4359328" cy="3366370"/>
          </a:xfrm>
          <a:prstGeom prst="rect">
            <a:avLst/>
          </a:prstGeom>
        </p:spPr>
      </p:pic>
    </p:spTree>
    <p:extLst>
      <p:ext uri="{BB962C8B-B14F-4D97-AF65-F5344CB8AC3E}">
        <p14:creationId xmlns:p14="http://schemas.microsoft.com/office/powerpoint/2010/main" val="112432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a:solidFill>
                  <a:srgbClr val="FFFFFF"/>
                </a:solidFill>
                <a:latin typeface="+mj-lt"/>
                <a:ea typeface="+mj-ea"/>
                <a:cs typeface="+mj-cs"/>
              </a:rPr>
              <a:t>Plus chaud plus haut – plus froid plus bas</a:t>
            </a:r>
          </a:p>
        </p:txBody>
      </p:sp>
      <p:pic>
        <p:nvPicPr>
          <p:cNvPr id="12" name="Espace réservé du contenu 11">
            <a:extLst>
              <a:ext uri="{FF2B5EF4-FFF2-40B4-BE49-F238E27FC236}">
                <a16:creationId xmlns:a16="http://schemas.microsoft.com/office/drawing/2014/main" id="{E4EA8CAA-F5EB-FB49-AF0D-FC602A7E9928}"/>
              </a:ext>
            </a:extLst>
          </p:cNvPr>
          <p:cNvPicPr>
            <a:picLocks noGrp="1" noChangeAspect="1"/>
          </p:cNvPicPr>
          <p:nvPr>
            <p:ph sz="half" idx="1"/>
          </p:nvPr>
        </p:nvPicPr>
        <p:blipFill>
          <a:blip r:embed="rId3"/>
          <a:stretch>
            <a:fillRect/>
          </a:stretch>
        </p:blipFill>
        <p:spPr>
          <a:xfrm>
            <a:off x="278093" y="3302457"/>
            <a:ext cx="4463777" cy="2533193"/>
          </a:xfrm>
          <a:prstGeom prst="rect">
            <a:avLst/>
          </a:prstGeom>
        </p:spPr>
      </p:pic>
      <p:sp>
        <p:nvSpPr>
          <p:cNvPr id="10" name="Espace réservé du contenu 9">
            <a:extLst>
              <a:ext uri="{FF2B5EF4-FFF2-40B4-BE49-F238E27FC236}">
                <a16:creationId xmlns:a16="http://schemas.microsoft.com/office/drawing/2014/main" id="{0FBF5DA6-BF16-F949-9D0F-12966364C8CD}"/>
              </a:ext>
            </a:extLst>
          </p:cNvPr>
          <p:cNvSpPr>
            <a:spLocks noGrp="1"/>
          </p:cNvSpPr>
          <p:nvPr>
            <p:ph sz="half" idx="2"/>
          </p:nvPr>
        </p:nvSpPr>
        <p:spPr>
          <a:xfrm>
            <a:off x="5295569" y="2494450"/>
            <a:ext cx="5471529" cy="3563159"/>
          </a:xfrm>
        </p:spPr>
        <p:txBody>
          <a:bodyPr vert="horz" lIns="91440" tIns="45720" rIns="91440" bIns="45720" rtlCol="0">
            <a:normAutofit fontScale="62500" lnSpcReduction="20000"/>
          </a:bodyPr>
          <a:lstStyle/>
          <a:p>
            <a:pPr marL="0"/>
            <a:r>
              <a:rPr lang="en-US" sz="3800" dirty="0" err="1">
                <a:solidFill>
                  <a:schemeClr val="accent1"/>
                </a:solidFill>
              </a:rPr>
              <a:t>Excercice</a:t>
            </a:r>
            <a:r>
              <a:rPr lang="en-US" sz="2400" dirty="0"/>
              <a:t>:</a:t>
            </a:r>
            <a:endParaRPr lang="en-US" sz="2400" b="1" dirty="0"/>
          </a:p>
          <a:p>
            <a:r>
              <a:rPr lang="en-US" sz="2400" dirty="0">
                <a:hlinkClick r:id="rId4"/>
              </a:rPr>
              <a:t>correction d'altitude</a:t>
            </a:r>
            <a:endParaRPr lang="en-US" sz="2400" dirty="0"/>
          </a:p>
          <a:p>
            <a:endParaRPr lang="en-US" sz="2400" dirty="0"/>
          </a:p>
          <a:p>
            <a:r>
              <a:rPr lang="fr-FR" dirty="0"/>
              <a:t>en volant à une altitude, s'il fait </a:t>
            </a:r>
            <a:r>
              <a:rPr lang="fr-FR" b="1" dirty="0"/>
              <a:t>plus chaud</a:t>
            </a:r>
            <a:r>
              <a:rPr lang="fr-FR" dirty="0"/>
              <a:t> à cette altitude que les conditions standard le prévoient, alors l'altimètre sous-estime, et l'avion est en réalité </a:t>
            </a:r>
            <a:r>
              <a:rPr lang="fr-FR" b="1" dirty="0"/>
              <a:t>plus haut</a:t>
            </a:r>
            <a:r>
              <a:rPr lang="fr-FR" dirty="0"/>
              <a:t> que ce qui est indiqué par l'instrument.</a:t>
            </a:r>
          </a:p>
          <a:p>
            <a:r>
              <a:rPr lang="fr-FR" dirty="0"/>
              <a:t>À contrario, s'il fait </a:t>
            </a:r>
            <a:r>
              <a:rPr lang="fr-FR" b="1" dirty="0"/>
              <a:t>plus froid</a:t>
            </a:r>
            <a:r>
              <a:rPr lang="fr-FR" dirty="0"/>
              <a:t>, l'altimètre surestime son altitude et </a:t>
            </a:r>
            <a:r>
              <a:rPr lang="fr-FR" b="1" dirty="0"/>
              <a:t>l'avion est donc plus bas que l'indication de l'instrument</a:t>
            </a:r>
            <a:r>
              <a:rPr lang="fr-FR" dirty="0"/>
              <a:t>. C'est pourquoi une attention particulière doit être observée lors des vols en région montagneuse, où il fait souvent plus froid. Car la hauteur aux reliefs peut être bien plus basses que le pilote ne le croit.</a:t>
            </a:r>
          </a:p>
          <a:p>
            <a:endParaRPr lang="en-US" sz="2400" dirty="0"/>
          </a:p>
          <a:p>
            <a:endParaRPr lang="en-US" sz="2400" dirty="0"/>
          </a:p>
        </p:txBody>
      </p:sp>
    </p:spTree>
    <p:extLst>
      <p:ext uri="{BB962C8B-B14F-4D97-AF65-F5344CB8AC3E}">
        <p14:creationId xmlns:p14="http://schemas.microsoft.com/office/powerpoint/2010/main" val="320655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a:solidFill>
                  <a:srgbClr val="FFFFFF"/>
                </a:solidFill>
              </a:rPr>
              <a:t>Les fiches techniques FFPlum</a:t>
            </a:r>
          </a:p>
        </p:txBody>
      </p:sp>
      <p:sp>
        <p:nvSpPr>
          <p:cNvPr id="10" name="Espace réservé du contenu 9">
            <a:extLst>
              <a:ext uri="{FF2B5EF4-FFF2-40B4-BE49-F238E27FC236}">
                <a16:creationId xmlns:a16="http://schemas.microsoft.com/office/drawing/2014/main" id="{0FBF5DA6-BF16-F949-9D0F-12966364C8CD}"/>
              </a:ext>
            </a:extLst>
          </p:cNvPr>
          <p:cNvSpPr>
            <a:spLocks noGrp="1"/>
          </p:cNvSpPr>
          <p:nvPr>
            <p:ph sz="half" idx="2"/>
          </p:nvPr>
        </p:nvSpPr>
        <p:spPr>
          <a:xfrm>
            <a:off x="1424904" y="2317752"/>
            <a:ext cx="9928896" cy="3563159"/>
          </a:xfrm>
        </p:spPr>
        <p:txBody>
          <a:bodyPr vert="horz" lIns="91440" tIns="45720" rIns="91440" bIns="45720" rtlCol="0">
            <a:normAutofit/>
          </a:bodyPr>
          <a:lstStyle/>
          <a:p>
            <a:pPr marL="0"/>
            <a:r>
              <a:rPr lang="en-US" sz="1800" dirty="0"/>
              <a:t>Fiches techniques et </a:t>
            </a:r>
            <a:r>
              <a:rPr lang="en-US" sz="1800" dirty="0" err="1"/>
              <a:t>pédagogiques</a:t>
            </a:r>
            <a:endParaRPr lang="en-US" sz="1800" dirty="0"/>
          </a:p>
          <a:p>
            <a:pPr marL="0" indent="0">
              <a:buNone/>
            </a:pPr>
            <a:r>
              <a:rPr lang="en-US" sz="1800" dirty="0">
                <a:hlinkClick r:id="rId3"/>
              </a:rPr>
              <a:t>https://ffplum.fr/la-federation/les-instructeurs/2-uncategorised/261-les-fiches-pedagogiques-et-techniques</a:t>
            </a:r>
            <a:endParaRPr lang="en-US" sz="1800" dirty="0"/>
          </a:p>
          <a:p>
            <a:endParaRPr lang="en-US" sz="2400" dirty="0"/>
          </a:p>
        </p:txBody>
      </p:sp>
      <p:pic>
        <p:nvPicPr>
          <p:cNvPr id="6" name="Espace réservé du contenu 5" descr="Une image contenant capture d’écran&#10;&#10;Description générée automatiquement">
            <a:extLst>
              <a:ext uri="{FF2B5EF4-FFF2-40B4-BE49-F238E27FC236}">
                <a16:creationId xmlns:a16="http://schemas.microsoft.com/office/drawing/2014/main" id="{495C4249-CB48-2D43-A567-C04434166D2D}"/>
              </a:ext>
            </a:extLst>
          </p:cNvPr>
          <p:cNvPicPr>
            <a:picLocks noGrp="1" noChangeAspect="1"/>
          </p:cNvPicPr>
          <p:nvPr>
            <p:ph sz="half" idx="1"/>
          </p:nvPr>
        </p:nvPicPr>
        <p:blipFill>
          <a:blip r:embed="rId4"/>
          <a:stretch>
            <a:fillRect/>
          </a:stretch>
        </p:blipFill>
        <p:spPr>
          <a:xfrm>
            <a:off x="1424904" y="3497135"/>
            <a:ext cx="9268326" cy="3037704"/>
          </a:xfrm>
        </p:spPr>
      </p:pic>
    </p:spTree>
    <p:extLst>
      <p:ext uri="{BB962C8B-B14F-4D97-AF65-F5344CB8AC3E}">
        <p14:creationId xmlns:p14="http://schemas.microsoft.com/office/powerpoint/2010/main" val="281989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a:solidFill>
                  <a:srgbClr val="FFFFFF"/>
                </a:solidFill>
              </a:rPr>
              <a:t>Les fiches techniques FFPlum</a:t>
            </a:r>
          </a:p>
        </p:txBody>
      </p:sp>
      <p:pic>
        <p:nvPicPr>
          <p:cNvPr id="7" name="Espace réservé du contenu 6" descr="Une image contenant texte, capture d’écran, signe&#10;&#10;Description générée automatiquement">
            <a:hlinkClick r:id="" action="ppaction://hlinkshowjump?jump=nextslide"/>
            <a:extLst>
              <a:ext uri="{FF2B5EF4-FFF2-40B4-BE49-F238E27FC236}">
                <a16:creationId xmlns:a16="http://schemas.microsoft.com/office/drawing/2014/main" id="{7ADECD5B-2388-9449-AD51-F66DCEF2DC20}"/>
              </a:ext>
            </a:extLst>
          </p:cNvPr>
          <p:cNvPicPr>
            <a:picLocks noGrp="1" noChangeAspect="1"/>
          </p:cNvPicPr>
          <p:nvPr>
            <p:ph sz="half" idx="1"/>
          </p:nvPr>
        </p:nvPicPr>
        <p:blipFill>
          <a:blip r:embed="rId3"/>
          <a:stretch>
            <a:fillRect/>
          </a:stretch>
        </p:blipFill>
        <p:spPr>
          <a:xfrm>
            <a:off x="2229884" y="2431897"/>
            <a:ext cx="7882756" cy="3948377"/>
          </a:xfrm>
        </p:spPr>
      </p:pic>
      <p:sp>
        <p:nvSpPr>
          <p:cNvPr id="12" name="ZoneTexte 11">
            <a:extLst>
              <a:ext uri="{FF2B5EF4-FFF2-40B4-BE49-F238E27FC236}">
                <a16:creationId xmlns:a16="http://schemas.microsoft.com/office/drawing/2014/main" id="{AEAF9AB3-60C2-7F45-A99D-7A17E5204D96}"/>
              </a:ext>
            </a:extLst>
          </p:cNvPr>
          <p:cNvSpPr txBox="1"/>
          <p:nvPr/>
        </p:nvSpPr>
        <p:spPr>
          <a:xfrm>
            <a:off x="10492603" y="3863136"/>
            <a:ext cx="1316386" cy="369332"/>
          </a:xfrm>
          <a:prstGeom prst="rect">
            <a:avLst/>
          </a:prstGeom>
          <a:noFill/>
        </p:spPr>
        <p:txBody>
          <a:bodyPr wrap="none" rtlCol="0">
            <a:spAutoFit/>
          </a:bodyPr>
          <a:lstStyle/>
          <a:p>
            <a:r>
              <a:rPr lang="fr-FR" dirty="0">
                <a:highlight>
                  <a:srgbClr val="FFFF00"/>
                </a:highlight>
              </a:rPr>
              <a:t>8,5m = 28 </a:t>
            </a:r>
            <a:r>
              <a:rPr lang="fr-FR" dirty="0" err="1">
                <a:highlight>
                  <a:srgbClr val="FFFF00"/>
                </a:highlight>
              </a:rPr>
              <a:t>ft</a:t>
            </a:r>
            <a:endParaRPr lang="fr-FR" dirty="0">
              <a:highlight>
                <a:srgbClr val="FFFF00"/>
              </a:highlight>
            </a:endParaRPr>
          </a:p>
        </p:txBody>
      </p:sp>
    </p:spTree>
    <p:extLst>
      <p:ext uri="{BB962C8B-B14F-4D97-AF65-F5344CB8AC3E}">
        <p14:creationId xmlns:p14="http://schemas.microsoft.com/office/powerpoint/2010/main" val="171595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a:solidFill>
                  <a:srgbClr val="FFFFFF"/>
                </a:solidFill>
              </a:rPr>
              <a:t>Les fiches techniques FFPlum</a:t>
            </a:r>
          </a:p>
        </p:txBody>
      </p:sp>
      <p:pic>
        <p:nvPicPr>
          <p:cNvPr id="11" name="Espace réservé du contenu 10" descr="Une image contenant capture d’écran&#10;&#10;Description générée automatiquement">
            <a:extLst>
              <a:ext uri="{FF2B5EF4-FFF2-40B4-BE49-F238E27FC236}">
                <a16:creationId xmlns:a16="http://schemas.microsoft.com/office/drawing/2014/main" id="{97701E64-8F95-E84F-810B-3B4CC49AF7A2}"/>
              </a:ext>
            </a:extLst>
          </p:cNvPr>
          <p:cNvPicPr>
            <a:picLocks noGrp="1" noChangeAspect="1"/>
          </p:cNvPicPr>
          <p:nvPr>
            <p:ph sz="half" idx="2"/>
          </p:nvPr>
        </p:nvPicPr>
        <p:blipFill>
          <a:blip r:embed="rId3"/>
          <a:stretch>
            <a:fillRect/>
          </a:stretch>
        </p:blipFill>
        <p:spPr>
          <a:xfrm>
            <a:off x="2393774" y="2386801"/>
            <a:ext cx="7302581" cy="4362754"/>
          </a:xfrm>
        </p:spPr>
      </p:pic>
    </p:spTree>
    <p:extLst>
      <p:ext uri="{BB962C8B-B14F-4D97-AF65-F5344CB8AC3E}">
        <p14:creationId xmlns:p14="http://schemas.microsoft.com/office/powerpoint/2010/main" val="104791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dirty="0" err="1">
                <a:solidFill>
                  <a:srgbClr val="FFFFFF"/>
                </a:solidFill>
                <a:latin typeface="+mj-lt"/>
                <a:ea typeface="+mj-ea"/>
                <a:cs typeface="+mj-cs"/>
              </a:rPr>
              <a:t>Température</a:t>
            </a:r>
            <a:r>
              <a:rPr lang="en-US" sz="4000" b="1" kern="1200" dirty="0">
                <a:solidFill>
                  <a:srgbClr val="FFFFFF"/>
                </a:solidFill>
                <a:latin typeface="+mj-lt"/>
                <a:ea typeface="+mj-ea"/>
                <a:cs typeface="+mj-cs"/>
              </a:rPr>
              <a:t> standard</a:t>
            </a:r>
          </a:p>
        </p:txBody>
      </p:sp>
      <p:sp>
        <p:nvSpPr>
          <p:cNvPr id="10" name="Espace réservé du contenu 9">
            <a:extLst>
              <a:ext uri="{FF2B5EF4-FFF2-40B4-BE49-F238E27FC236}">
                <a16:creationId xmlns:a16="http://schemas.microsoft.com/office/drawing/2014/main" id="{0FBF5DA6-BF16-F949-9D0F-12966364C8CD}"/>
              </a:ext>
            </a:extLst>
          </p:cNvPr>
          <p:cNvSpPr>
            <a:spLocks noGrp="1"/>
          </p:cNvSpPr>
          <p:nvPr>
            <p:ph sz="half" idx="2"/>
          </p:nvPr>
        </p:nvSpPr>
        <p:spPr>
          <a:xfrm>
            <a:off x="1241425" y="2494450"/>
            <a:ext cx="9981778" cy="4010853"/>
          </a:xfrm>
        </p:spPr>
        <p:txBody>
          <a:bodyPr vert="horz" lIns="91440" tIns="45720" rIns="91440" bIns="45720" rtlCol="0">
            <a:normAutofit/>
          </a:bodyPr>
          <a:lstStyle/>
          <a:p>
            <a:pPr marL="0" indent="0">
              <a:buNone/>
            </a:pPr>
            <a:r>
              <a:rPr lang="fr-FR" sz="2100" dirty="0"/>
              <a:t>Le modèle de l'atmosphère type définit la température standard et ses variations :</a:t>
            </a:r>
          </a:p>
          <a:p>
            <a:r>
              <a:rPr lang="fr-FR" sz="2100" dirty="0"/>
              <a:t> </a:t>
            </a:r>
            <a:r>
              <a:rPr lang="fr-FR" sz="2100" dirty="0">
                <a:solidFill>
                  <a:schemeClr val="accent2"/>
                </a:solidFill>
              </a:rPr>
              <a:t>+15°C au niveau de la mer </a:t>
            </a:r>
            <a:r>
              <a:rPr lang="fr-FR" sz="2100" dirty="0"/>
              <a:t>;</a:t>
            </a:r>
          </a:p>
          <a:p>
            <a:r>
              <a:rPr lang="fr-FR" sz="2100" dirty="0"/>
              <a:t> Décroissance de </a:t>
            </a:r>
            <a:r>
              <a:rPr lang="fr-FR" sz="2100" dirty="0">
                <a:solidFill>
                  <a:schemeClr val="accent2"/>
                </a:solidFill>
              </a:rPr>
              <a:t>2°C par 1000 </a:t>
            </a:r>
            <a:r>
              <a:rPr lang="fr-FR" sz="2100" dirty="0" err="1">
                <a:solidFill>
                  <a:schemeClr val="accent2"/>
                </a:solidFill>
              </a:rPr>
              <a:t>ft</a:t>
            </a:r>
            <a:r>
              <a:rPr lang="fr-FR" sz="2100" dirty="0">
                <a:solidFill>
                  <a:schemeClr val="accent2"/>
                </a:solidFill>
              </a:rPr>
              <a:t> </a:t>
            </a:r>
            <a:r>
              <a:rPr lang="fr-FR" sz="2100" dirty="0"/>
              <a:t>d'altitude ou 0,65°C / 100 m jusqu'à la tropopause située à 36000 </a:t>
            </a:r>
            <a:r>
              <a:rPr lang="fr-FR" sz="2100" dirty="0" err="1"/>
              <a:t>ft</a:t>
            </a:r>
            <a:r>
              <a:rPr lang="fr-FR" sz="2100" dirty="0"/>
              <a:t> (11000mètres). Ensuite, </a:t>
            </a:r>
            <a:r>
              <a:rPr lang="fr-FR" sz="2100" dirty="0" err="1"/>
              <a:t>isothermie</a:t>
            </a:r>
            <a:r>
              <a:rPr lang="fr-FR" sz="2100" dirty="0"/>
              <a:t> à -56,5°C.</a:t>
            </a:r>
          </a:p>
          <a:p>
            <a:pPr marL="0" indent="0">
              <a:buNone/>
            </a:pPr>
            <a:r>
              <a:rPr lang="fr-FR" sz="2100" b="1" dirty="0"/>
              <a:t>Exemple</a:t>
            </a:r>
          </a:p>
          <a:p>
            <a:r>
              <a:rPr lang="fr-FR" sz="2100" dirty="0"/>
              <a:t>Quelle température fait-il à 5000 </a:t>
            </a:r>
            <a:r>
              <a:rPr lang="fr-FR" sz="2100" dirty="0" err="1"/>
              <a:t>ft</a:t>
            </a:r>
            <a:r>
              <a:rPr lang="fr-FR" sz="2100" dirty="0"/>
              <a:t> en atmosphère standard ?</a:t>
            </a:r>
          </a:p>
          <a:p>
            <a:pPr lvl="1"/>
            <a:r>
              <a:rPr lang="fr-FR" sz="2100" dirty="0"/>
              <a:t>5000 </a:t>
            </a:r>
            <a:r>
              <a:rPr lang="fr-FR" sz="2100" dirty="0" err="1"/>
              <a:t>ft</a:t>
            </a:r>
            <a:r>
              <a:rPr lang="fr-FR" sz="2100" dirty="0"/>
              <a:t> = 5 x 1000 </a:t>
            </a:r>
            <a:r>
              <a:rPr lang="fr-FR" sz="2100" dirty="0" err="1"/>
              <a:t>ft</a:t>
            </a:r>
            <a:r>
              <a:rPr lang="fr-FR" sz="2100" dirty="0"/>
              <a:t> donc la température est inférieure de 5 x 2°C = 10°C. Il fait donc 15 - 10 = +5°C à 5000 </a:t>
            </a:r>
            <a:r>
              <a:rPr lang="fr-FR" sz="2100" dirty="0" err="1"/>
              <a:t>ft</a:t>
            </a:r>
            <a:r>
              <a:rPr lang="fr-FR" sz="2100" dirty="0"/>
              <a:t> en standard.</a:t>
            </a:r>
          </a:p>
          <a:p>
            <a:r>
              <a:rPr lang="fr-FR" sz="2100" dirty="0"/>
              <a:t>Souvent, on compare la température réelle à la température standard. Si vous volez à 5000 </a:t>
            </a:r>
            <a:r>
              <a:rPr lang="fr-FR" sz="2100" dirty="0" err="1"/>
              <a:t>ft</a:t>
            </a:r>
            <a:r>
              <a:rPr lang="fr-FR" sz="2100" dirty="0"/>
              <a:t> et que votre thermomètre extérieur indique une température de 0°C, on dit que vous êtes </a:t>
            </a:r>
            <a:r>
              <a:rPr lang="fr-FR" sz="2100" b="1" dirty="0">
                <a:solidFill>
                  <a:schemeClr val="accent2"/>
                </a:solidFill>
              </a:rPr>
              <a:t>en ISA - 5, car il fait 5°C de moins qu'en atmosphère type.</a:t>
            </a:r>
          </a:p>
          <a:p>
            <a:endParaRPr lang="en-US" sz="2100" dirty="0"/>
          </a:p>
          <a:p>
            <a:endParaRPr lang="en-US" sz="2400" dirty="0"/>
          </a:p>
        </p:txBody>
      </p:sp>
    </p:spTree>
    <p:extLst>
      <p:ext uri="{BB962C8B-B14F-4D97-AF65-F5344CB8AC3E}">
        <p14:creationId xmlns:p14="http://schemas.microsoft.com/office/powerpoint/2010/main" val="335420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dirty="0">
                <a:solidFill>
                  <a:srgbClr val="FFFFFF"/>
                </a:solidFill>
              </a:rPr>
              <a:t> Correction  de temperature</a:t>
            </a:r>
            <a:endParaRPr lang="en-US" sz="4000" b="1" kern="1200" dirty="0">
              <a:solidFill>
                <a:srgbClr val="FFFFFF"/>
              </a:solidFill>
              <a:latin typeface="+mj-lt"/>
              <a:ea typeface="+mj-ea"/>
              <a:cs typeface="+mj-cs"/>
            </a:endParaRPr>
          </a:p>
        </p:txBody>
      </p:sp>
      <p:pic>
        <p:nvPicPr>
          <p:cNvPr id="5" name="Espace réservé du contenu 4" descr="Une image contenant horloge, suspendu, mètre&#10;&#10;Description générée automatiquement">
            <a:extLst>
              <a:ext uri="{FF2B5EF4-FFF2-40B4-BE49-F238E27FC236}">
                <a16:creationId xmlns:a16="http://schemas.microsoft.com/office/drawing/2014/main" id="{18426E5A-B2D6-BD44-AAA7-B3AC104EC334}"/>
              </a:ext>
            </a:extLst>
          </p:cNvPr>
          <p:cNvPicPr>
            <a:picLocks noGrp="1" noChangeAspect="1"/>
          </p:cNvPicPr>
          <p:nvPr>
            <p:ph sz="half" idx="2"/>
          </p:nvPr>
        </p:nvPicPr>
        <p:blipFill>
          <a:blip r:embed="rId3"/>
          <a:stretch>
            <a:fillRect/>
          </a:stretch>
        </p:blipFill>
        <p:spPr>
          <a:xfrm>
            <a:off x="5469467" y="2260986"/>
            <a:ext cx="5884332" cy="4479684"/>
          </a:xfrm>
        </p:spPr>
      </p:pic>
      <p:pic>
        <p:nvPicPr>
          <p:cNvPr id="7" name="Image 6" descr="Une image contenant table, vert, portable, ordinateur&#10;&#10;Description générée automatiquement">
            <a:extLst>
              <a:ext uri="{FF2B5EF4-FFF2-40B4-BE49-F238E27FC236}">
                <a16:creationId xmlns:a16="http://schemas.microsoft.com/office/drawing/2014/main" id="{2956AF11-A4A3-284B-9EFB-7BD4788AC66B}"/>
              </a:ext>
            </a:extLst>
          </p:cNvPr>
          <p:cNvPicPr>
            <a:picLocks noChangeAspect="1"/>
          </p:cNvPicPr>
          <p:nvPr/>
        </p:nvPicPr>
        <p:blipFill>
          <a:blip r:embed="rId4"/>
          <a:stretch>
            <a:fillRect/>
          </a:stretch>
        </p:blipFill>
        <p:spPr>
          <a:xfrm>
            <a:off x="302684" y="3499663"/>
            <a:ext cx="4864100" cy="2273300"/>
          </a:xfrm>
          <a:prstGeom prst="rect">
            <a:avLst/>
          </a:prstGeom>
        </p:spPr>
      </p:pic>
    </p:spTree>
    <p:extLst>
      <p:ext uri="{BB962C8B-B14F-4D97-AF65-F5344CB8AC3E}">
        <p14:creationId xmlns:p14="http://schemas.microsoft.com/office/powerpoint/2010/main" val="32186917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725</Words>
  <Application>Microsoft Macintosh PowerPoint</Application>
  <PresentationFormat>Grand écran</PresentationFormat>
  <Paragraphs>75</Paragraphs>
  <Slides>15</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Calibri Light</vt:lpstr>
      <vt:lpstr>Thème Office</vt:lpstr>
      <vt:lpstr>ULM NORD LORRAINE</vt:lpstr>
      <vt:lpstr>Atmosphère standard</vt:lpstr>
      <vt:lpstr>ISA: international standard atmosphere</vt:lpstr>
      <vt:lpstr>Plus chaud plus haut – plus froid plus bas</vt:lpstr>
      <vt:lpstr>Les fiches techniques FFPlum</vt:lpstr>
      <vt:lpstr>Les fiches techniques FFPlum</vt:lpstr>
      <vt:lpstr>Les fiches techniques FFPlum</vt:lpstr>
      <vt:lpstr>Température standard</vt:lpstr>
      <vt:lpstr> Correction  de temperature</vt:lpstr>
      <vt:lpstr>Correction de température</vt:lpstr>
      <vt:lpstr>Calages altimétriques</vt:lpstr>
      <vt:lpstr>Erreurs altimétriques</vt:lpstr>
      <vt:lpstr>Erreurs altimétriques</vt:lpstr>
      <vt:lpstr>Notion d’altitude densité</vt:lpstr>
      <vt:lpstr>AGENDA prévisionnel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ULM NORD LORRAINE</dc:title>
  <dc:creator>pascal.lanser@orange.fr</dc:creator>
  <cp:lastModifiedBy>pascal.lanser@orange.fr</cp:lastModifiedBy>
  <cp:revision>6</cp:revision>
  <dcterms:created xsi:type="dcterms:W3CDTF">2020-03-24T16:20:28Z</dcterms:created>
  <dcterms:modified xsi:type="dcterms:W3CDTF">2020-04-08T16:35:48Z</dcterms:modified>
</cp:coreProperties>
</file>