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78" r:id="rId3"/>
    <p:sldId id="272" r:id="rId4"/>
    <p:sldId id="260" r:id="rId5"/>
    <p:sldId id="271" r:id="rId6"/>
    <p:sldId id="279" r:id="rId7"/>
    <p:sldId id="285" r:id="rId8"/>
    <p:sldId id="273" r:id="rId9"/>
    <p:sldId id="275" r:id="rId10"/>
    <p:sldId id="282" r:id="rId11"/>
    <p:sldId id="269" r:id="rId12"/>
    <p:sldId id="287" r:id="rId13"/>
    <p:sldId id="288" r:id="rId14"/>
    <p:sldId id="274" r:id="rId15"/>
    <p:sldId id="276" r:id="rId16"/>
    <p:sldId id="277" r:id="rId17"/>
    <p:sldId id="280" r:id="rId18"/>
    <p:sldId id="284" r:id="rId19"/>
    <p:sldId id="283" r:id="rId20"/>
    <p:sldId id="257"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anser@orange.fr" initials="p" lastIdx="1" clrIdx="0">
    <p:extLst>
      <p:ext uri="{19B8F6BF-5375-455C-9EA6-DF929625EA0E}">
        <p15:presenceInfo xmlns:p15="http://schemas.microsoft.com/office/powerpoint/2012/main" userId="f99792f0b3728f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11"/>
    <p:restoredTop sz="94655"/>
  </p:normalViewPr>
  <p:slideViewPr>
    <p:cSldViewPr snapToGrid="0" snapToObjects="1">
      <p:cViewPr varScale="1">
        <p:scale>
          <a:sx n="67" d="100"/>
          <a:sy n="67" d="100"/>
        </p:scale>
        <p:origin x="184" y="752"/>
      </p:cViewPr>
      <p:guideLst/>
    </p:cSldViewPr>
  </p:slideViewPr>
  <p:notesTextViewPr>
    <p:cViewPr>
      <p:scale>
        <a:sx n="1" d="1"/>
        <a:sy n="1" d="1"/>
      </p:scale>
      <p:origin x="0" y="0"/>
    </p:cViewPr>
  </p:notesTextViewPr>
  <p:notesViewPr>
    <p:cSldViewPr snapToGrid="0" snapToObjects="1">
      <p:cViewPr varScale="1">
        <p:scale>
          <a:sx n="80" d="100"/>
          <a:sy n="80" d="100"/>
        </p:scale>
        <p:origin x="34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4C8857F-0504-2D48-98B8-7769AD89D3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DA28F76-D707-2B45-B999-A835D41875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F059E3-5B0B-9C4F-8522-1F7F091BE053}" type="datetimeFigureOut">
              <a:rPr lang="fr-FR" smtClean="0"/>
              <a:t>02/12/2022</a:t>
            </a:fld>
            <a:endParaRPr lang="fr-FR"/>
          </a:p>
        </p:txBody>
      </p:sp>
      <p:sp>
        <p:nvSpPr>
          <p:cNvPr id="4" name="Espace réservé du pied de page 3">
            <a:extLst>
              <a:ext uri="{FF2B5EF4-FFF2-40B4-BE49-F238E27FC236}">
                <a16:creationId xmlns:a16="http://schemas.microsoft.com/office/drawing/2014/main" id="{EDD9CCE9-05CB-5A47-97F7-95C0D2DFA9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8E30114-6AE2-1E4E-86BD-5822C866DD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F204FD-2A22-9949-BF37-4B7A59403E56}" type="slidenum">
              <a:rPr lang="fr-FR" smtClean="0"/>
              <a:t>‹N°›</a:t>
            </a:fld>
            <a:endParaRPr lang="fr-FR"/>
          </a:p>
        </p:txBody>
      </p:sp>
    </p:spTree>
    <p:extLst>
      <p:ext uri="{BB962C8B-B14F-4D97-AF65-F5344CB8AC3E}">
        <p14:creationId xmlns:p14="http://schemas.microsoft.com/office/powerpoint/2010/main" val="1805687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68803-DE88-C44B-B967-E676083EA2F1}" type="datetimeFigureOut">
              <a:rPr lang="fr-FR" smtClean="0"/>
              <a:t>02/12/2022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65B53-53A1-B04D-BE72-ADCA1E5DB20C}" type="slidenum">
              <a:rPr lang="fr-FR" smtClean="0"/>
              <a:t>‹N°›</a:t>
            </a:fld>
            <a:endParaRPr lang="fr-FR"/>
          </a:p>
        </p:txBody>
      </p:sp>
    </p:spTree>
    <p:extLst>
      <p:ext uri="{BB962C8B-B14F-4D97-AF65-F5344CB8AC3E}">
        <p14:creationId xmlns:p14="http://schemas.microsoft.com/office/powerpoint/2010/main" val="572852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20</a:t>
            </a:fld>
            <a:endParaRPr lang="fr-FR"/>
          </a:p>
        </p:txBody>
      </p:sp>
    </p:spTree>
    <p:extLst>
      <p:ext uri="{BB962C8B-B14F-4D97-AF65-F5344CB8AC3E}">
        <p14:creationId xmlns:p14="http://schemas.microsoft.com/office/powerpoint/2010/main" val="9671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DF454-21E7-0B4A-960F-52C2F5C07A3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3E72450-123A-644F-A182-C0A5DBE05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714C898-2FA8-3F48-80A6-4A4F2C4634C3}"/>
              </a:ext>
            </a:extLst>
          </p:cNvPr>
          <p:cNvSpPr>
            <a:spLocks noGrp="1"/>
          </p:cNvSpPr>
          <p:nvPr>
            <p:ph type="dt" sz="half" idx="10"/>
          </p:nvPr>
        </p:nvSpPr>
        <p:spPr/>
        <p:txBody>
          <a:bodyPr/>
          <a:lstStyle/>
          <a:p>
            <a:fld id="{B0DB584C-AB10-C140-BC80-E462AF06F422}" type="datetimeFigureOut">
              <a:rPr lang="fr-FR" smtClean="0"/>
              <a:t>02/12/2022</a:t>
            </a:fld>
            <a:endParaRPr lang="fr-FR"/>
          </a:p>
        </p:txBody>
      </p:sp>
      <p:sp>
        <p:nvSpPr>
          <p:cNvPr id="5" name="Espace réservé du pied de page 4">
            <a:extLst>
              <a:ext uri="{FF2B5EF4-FFF2-40B4-BE49-F238E27FC236}">
                <a16:creationId xmlns:a16="http://schemas.microsoft.com/office/drawing/2014/main" id="{724ED65D-6FCB-D74F-B8C4-2E9FA3260F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20BB39-5178-1648-B977-168580C8008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07618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55FAB-BD21-6C47-A008-76437586191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4F40D72-694A-4C4D-89BF-B2D12FC254D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D36FDB-F00C-1344-A2EC-3D141A4CEBEE}"/>
              </a:ext>
            </a:extLst>
          </p:cNvPr>
          <p:cNvSpPr>
            <a:spLocks noGrp="1"/>
          </p:cNvSpPr>
          <p:nvPr>
            <p:ph type="dt" sz="half" idx="10"/>
          </p:nvPr>
        </p:nvSpPr>
        <p:spPr/>
        <p:txBody>
          <a:bodyPr/>
          <a:lstStyle/>
          <a:p>
            <a:fld id="{B0DB584C-AB10-C140-BC80-E462AF06F422}" type="datetimeFigureOut">
              <a:rPr lang="fr-FR" smtClean="0"/>
              <a:t>02/12/2022</a:t>
            </a:fld>
            <a:endParaRPr lang="fr-FR"/>
          </a:p>
        </p:txBody>
      </p:sp>
      <p:sp>
        <p:nvSpPr>
          <p:cNvPr id="5" name="Espace réservé du pied de page 4">
            <a:extLst>
              <a:ext uri="{FF2B5EF4-FFF2-40B4-BE49-F238E27FC236}">
                <a16:creationId xmlns:a16="http://schemas.microsoft.com/office/drawing/2014/main" id="{9A060AA3-68D1-4744-84C4-FDC9BB3398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CF749B-04EE-BE47-A6FB-5EF1E42218AE}"/>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94118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7219203-FA10-D148-B972-8C31A94CCB0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84A26E3-AF6C-A246-9B42-925BB7A4B64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2C73C3-A48B-3F48-9AB1-5600572DD2A1}"/>
              </a:ext>
            </a:extLst>
          </p:cNvPr>
          <p:cNvSpPr>
            <a:spLocks noGrp="1"/>
          </p:cNvSpPr>
          <p:nvPr>
            <p:ph type="dt" sz="half" idx="10"/>
          </p:nvPr>
        </p:nvSpPr>
        <p:spPr/>
        <p:txBody>
          <a:bodyPr/>
          <a:lstStyle/>
          <a:p>
            <a:fld id="{B0DB584C-AB10-C140-BC80-E462AF06F422}" type="datetimeFigureOut">
              <a:rPr lang="fr-FR" smtClean="0"/>
              <a:t>02/12/2022</a:t>
            </a:fld>
            <a:endParaRPr lang="fr-FR"/>
          </a:p>
        </p:txBody>
      </p:sp>
      <p:sp>
        <p:nvSpPr>
          <p:cNvPr id="5" name="Espace réservé du pied de page 4">
            <a:extLst>
              <a:ext uri="{FF2B5EF4-FFF2-40B4-BE49-F238E27FC236}">
                <a16:creationId xmlns:a16="http://schemas.microsoft.com/office/drawing/2014/main" id="{524F35AB-4A9C-D74E-BB3D-FECC0FA971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A1ECAA-F991-1D46-86A7-26EB60E7BF0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04140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8F893-3763-3F43-8C4D-9B9E305BA1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B6F1D2-3B6E-D344-8543-E963EF99F92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2B76CD-C035-2444-B389-379EE68FD2D7}"/>
              </a:ext>
            </a:extLst>
          </p:cNvPr>
          <p:cNvSpPr>
            <a:spLocks noGrp="1"/>
          </p:cNvSpPr>
          <p:nvPr>
            <p:ph type="dt" sz="half" idx="10"/>
          </p:nvPr>
        </p:nvSpPr>
        <p:spPr/>
        <p:txBody>
          <a:bodyPr/>
          <a:lstStyle/>
          <a:p>
            <a:fld id="{B0DB584C-AB10-C140-BC80-E462AF06F422}" type="datetimeFigureOut">
              <a:rPr lang="fr-FR" smtClean="0"/>
              <a:t>02/12/2022</a:t>
            </a:fld>
            <a:endParaRPr lang="fr-FR"/>
          </a:p>
        </p:txBody>
      </p:sp>
      <p:sp>
        <p:nvSpPr>
          <p:cNvPr id="5" name="Espace réservé du pied de page 4">
            <a:extLst>
              <a:ext uri="{FF2B5EF4-FFF2-40B4-BE49-F238E27FC236}">
                <a16:creationId xmlns:a16="http://schemas.microsoft.com/office/drawing/2014/main" id="{B870609A-0E0D-DC49-BFD9-DF1F4BCBDA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9E457C-47DF-504B-B91B-BB797F430F9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9014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99B0C-8CFD-324A-BF7F-3751813A875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6ABA009-D318-CD41-AB08-B57A2DBBF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4269352-9947-B048-892D-11397A11A48E}"/>
              </a:ext>
            </a:extLst>
          </p:cNvPr>
          <p:cNvSpPr>
            <a:spLocks noGrp="1"/>
          </p:cNvSpPr>
          <p:nvPr>
            <p:ph type="dt" sz="half" idx="10"/>
          </p:nvPr>
        </p:nvSpPr>
        <p:spPr/>
        <p:txBody>
          <a:bodyPr/>
          <a:lstStyle/>
          <a:p>
            <a:fld id="{B0DB584C-AB10-C140-BC80-E462AF06F422}" type="datetimeFigureOut">
              <a:rPr lang="fr-FR" smtClean="0"/>
              <a:t>02/12/2022</a:t>
            </a:fld>
            <a:endParaRPr lang="fr-FR"/>
          </a:p>
        </p:txBody>
      </p:sp>
      <p:sp>
        <p:nvSpPr>
          <p:cNvPr id="5" name="Espace réservé du pied de page 4">
            <a:extLst>
              <a:ext uri="{FF2B5EF4-FFF2-40B4-BE49-F238E27FC236}">
                <a16:creationId xmlns:a16="http://schemas.microsoft.com/office/drawing/2014/main" id="{E8EA0261-DB32-9044-9A63-C64F4E3431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EBCC9D-C16E-9840-9846-2FA9D100212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576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59BA8-10BC-144F-8F62-06BBDDADD5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B306301-7662-FF4B-AAE5-12754A586DD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8671C27-664A-6243-94E5-8BB7C175BE8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E0217D7-0F45-4D44-91CD-645A240B8853}"/>
              </a:ext>
            </a:extLst>
          </p:cNvPr>
          <p:cNvSpPr>
            <a:spLocks noGrp="1"/>
          </p:cNvSpPr>
          <p:nvPr>
            <p:ph type="dt" sz="half" idx="10"/>
          </p:nvPr>
        </p:nvSpPr>
        <p:spPr/>
        <p:txBody>
          <a:bodyPr/>
          <a:lstStyle/>
          <a:p>
            <a:fld id="{B0DB584C-AB10-C140-BC80-E462AF06F422}" type="datetimeFigureOut">
              <a:rPr lang="fr-FR" smtClean="0"/>
              <a:t>02/12/2022</a:t>
            </a:fld>
            <a:endParaRPr lang="fr-FR"/>
          </a:p>
        </p:txBody>
      </p:sp>
      <p:sp>
        <p:nvSpPr>
          <p:cNvPr id="6" name="Espace réservé du pied de page 5">
            <a:extLst>
              <a:ext uri="{FF2B5EF4-FFF2-40B4-BE49-F238E27FC236}">
                <a16:creationId xmlns:a16="http://schemas.microsoft.com/office/drawing/2014/main" id="{D7BC3B8F-9449-4443-9E03-8598D21239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5DF0D6-F257-BE47-85D6-329314C6402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41574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3FFB6-4EF3-924B-9640-AB9B9A6AAD6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041D2F9-C69E-3B41-9785-B510A6EED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3F5C07F-354F-0F45-A8F3-9B8D94963BB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4E63260-E0A5-134C-8058-9D9CC64240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9E425B5-9CD5-CA47-8C4C-A592591A8C7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A4BB86B-EBD6-B14D-B6FC-488C31FE1A6E}"/>
              </a:ext>
            </a:extLst>
          </p:cNvPr>
          <p:cNvSpPr>
            <a:spLocks noGrp="1"/>
          </p:cNvSpPr>
          <p:nvPr>
            <p:ph type="dt" sz="half" idx="10"/>
          </p:nvPr>
        </p:nvSpPr>
        <p:spPr/>
        <p:txBody>
          <a:bodyPr/>
          <a:lstStyle/>
          <a:p>
            <a:fld id="{B0DB584C-AB10-C140-BC80-E462AF06F422}" type="datetimeFigureOut">
              <a:rPr lang="fr-FR" smtClean="0"/>
              <a:t>02/12/2022</a:t>
            </a:fld>
            <a:endParaRPr lang="fr-FR"/>
          </a:p>
        </p:txBody>
      </p:sp>
      <p:sp>
        <p:nvSpPr>
          <p:cNvPr id="8" name="Espace réservé du pied de page 7">
            <a:extLst>
              <a:ext uri="{FF2B5EF4-FFF2-40B4-BE49-F238E27FC236}">
                <a16:creationId xmlns:a16="http://schemas.microsoft.com/office/drawing/2014/main" id="{6E874E5E-F85D-964C-8D69-CEF2F24C908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DF46253-54B8-A349-A9CF-5BE27C13208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24169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AF917-3F19-D64A-8A8C-7B02AA00539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A7BD900-A62A-E347-8409-F399B1FDC684}"/>
              </a:ext>
            </a:extLst>
          </p:cNvPr>
          <p:cNvSpPr>
            <a:spLocks noGrp="1"/>
          </p:cNvSpPr>
          <p:nvPr>
            <p:ph type="dt" sz="half" idx="10"/>
          </p:nvPr>
        </p:nvSpPr>
        <p:spPr/>
        <p:txBody>
          <a:bodyPr/>
          <a:lstStyle/>
          <a:p>
            <a:fld id="{B0DB584C-AB10-C140-BC80-E462AF06F422}" type="datetimeFigureOut">
              <a:rPr lang="fr-FR" smtClean="0"/>
              <a:t>02/12/2022</a:t>
            </a:fld>
            <a:endParaRPr lang="fr-FR"/>
          </a:p>
        </p:txBody>
      </p:sp>
      <p:sp>
        <p:nvSpPr>
          <p:cNvPr id="4" name="Espace réservé du pied de page 3">
            <a:extLst>
              <a:ext uri="{FF2B5EF4-FFF2-40B4-BE49-F238E27FC236}">
                <a16:creationId xmlns:a16="http://schemas.microsoft.com/office/drawing/2014/main" id="{C3135976-A505-ED49-BDF3-340F8E50438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A020047-AB28-B548-A198-E5CD6B6C4A52}"/>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59088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591C79-00BC-DF47-B047-D9B17A42FE38}"/>
              </a:ext>
            </a:extLst>
          </p:cNvPr>
          <p:cNvSpPr>
            <a:spLocks noGrp="1"/>
          </p:cNvSpPr>
          <p:nvPr>
            <p:ph type="dt" sz="half" idx="10"/>
          </p:nvPr>
        </p:nvSpPr>
        <p:spPr/>
        <p:txBody>
          <a:bodyPr/>
          <a:lstStyle/>
          <a:p>
            <a:fld id="{B0DB584C-AB10-C140-BC80-E462AF06F422}" type="datetimeFigureOut">
              <a:rPr lang="fr-FR" smtClean="0"/>
              <a:t>02/12/2022</a:t>
            </a:fld>
            <a:endParaRPr lang="fr-FR"/>
          </a:p>
        </p:txBody>
      </p:sp>
      <p:sp>
        <p:nvSpPr>
          <p:cNvPr id="3" name="Espace réservé du pied de page 2">
            <a:extLst>
              <a:ext uri="{FF2B5EF4-FFF2-40B4-BE49-F238E27FC236}">
                <a16:creationId xmlns:a16="http://schemas.microsoft.com/office/drawing/2014/main" id="{B5BB7C89-19D2-224A-8F63-4DC4CCB7BE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A56B72C-5E65-8248-857E-6D2FE694B1FA}"/>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18885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B2DB6-2E65-794F-BEDD-A95CA007140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AFEEB06-F303-FA40-9450-1608B98D4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CC81B1A-D3F8-6348-93E3-B99ABC8F7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145E02-0F29-134C-9BA4-3BA24BBC8E74}"/>
              </a:ext>
            </a:extLst>
          </p:cNvPr>
          <p:cNvSpPr>
            <a:spLocks noGrp="1"/>
          </p:cNvSpPr>
          <p:nvPr>
            <p:ph type="dt" sz="half" idx="10"/>
          </p:nvPr>
        </p:nvSpPr>
        <p:spPr/>
        <p:txBody>
          <a:bodyPr/>
          <a:lstStyle/>
          <a:p>
            <a:fld id="{B0DB584C-AB10-C140-BC80-E462AF06F422}" type="datetimeFigureOut">
              <a:rPr lang="fr-FR" smtClean="0"/>
              <a:t>02/12/2022</a:t>
            </a:fld>
            <a:endParaRPr lang="fr-FR"/>
          </a:p>
        </p:txBody>
      </p:sp>
      <p:sp>
        <p:nvSpPr>
          <p:cNvPr id="6" name="Espace réservé du pied de page 5">
            <a:extLst>
              <a:ext uri="{FF2B5EF4-FFF2-40B4-BE49-F238E27FC236}">
                <a16:creationId xmlns:a16="http://schemas.microsoft.com/office/drawing/2014/main" id="{A93C7AD1-843F-C64E-B2F7-66BCC91164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05BE1B-A12A-1749-8882-7F4E6A2A4DC4}"/>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27693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850D9-CBF4-3048-876B-D82F2DD9F15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A1D8C11-D669-D545-8EB8-C6CD6B592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F915E1B-D6DD-DA4D-9676-C78B6D0FC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099E46C-7C99-E34C-9E32-D7830C1323FF}"/>
              </a:ext>
            </a:extLst>
          </p:cNvPr>
          <p:cNvSpPr>
            <a:spLocks noGrp="1"/>
          </p:cNvSpPr>
          <p:nvPr>
            <p:ph type="dt" sz="half" idx="10"/>
          </p:nvPr>
        </p:nvSpPr>
        <p:spPr/>
        <p:txBody>
          <a:bodyPr/>
          <a:lstStyle/>
          <a:p>
            <a:fld id="{B0DB584C-AB10-C140-BC80-E462AF06F422}" type="datetimeFigureOut">
              <a:rPr lang="fr-FR" smtClean="0"/>
              <a:t>02/12/2022</a:t>
            </a:fld>
            <a:endParaRPr lang="fr-FR"/>
          </a:p>
        </p:txBody>
      </p:sp>
      <p:sp>
        <p:nvSpPr>
          <p:cNvPr id="6" name="Espace réservé du pied de page 5">
            <a:extLst>
              <a:ext uri="{FF2B5EF4-FFF2-40B4-BE49-F238E27FC236}">
                <a16:creationId xmlns:a16="http://schemas.microsoft.com/office/drawing/2014/main" id="{E39C7F1E-682A-6C4B-8345-DD6B7AAF0D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2C9784-598B-FB4A-B6CB-35DEACBB6FC3}"/>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125403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l="-4000" r="-4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8573DE7-62DE-0F46-8A1A-0DBB38DF4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E8E37F1-AC3A-0D41-AC47-54AD66890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3E6927-7249-8347-9A3C-0749A72D9E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B584C-AB10-C140-BC80-E462AF06F422}" type="datetimeFigureOut">
              <a:rPr lang="fr-FR" smtClean="0"/>
              <a:t>02/12/2022</a:t>
            </a:fld>
            <a:endParaRPr lang="fr-FR"/>
          </a:p>
        </p:txBody>
      </p:sp>
      <p:sp>
        <p:nvSpPr>
          <p:cNvPr id="5" name="Espace réservé du pied de page 4">
            <a:extLst>
              <a:ext uri="{FF2B5EF4-FFF2-40B4-BE49-F238E27FC236}">
                <a16:creationId xmlns:a16="http://schemas.microsoft.com/office/drawing/2014/main" id="{2F728DFF-4BE9-C245-801E-60B94095F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3AF5409-DBC8-3E4F-93CA-CD7454BB5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06CC6-7C9E-F049-B0A9-0F299594BCC5}" type="slidenum">
              <a:rPr lang="fr-FR" smtClean="0"/>
              <a:t>‹N°›</a:t>
            </a:fld>
            <a:endParaRPr lang="fr-FR"/>
          </a:p>
        </p:txBody>
      </p:sp>
    </p:spTree>
    <p:extLst>
      <p:ext uri="{BB962C8B-B14F-4D97-AF65-F5344CB8AC3E}">
        <p14:creationId xmlns:p14="http://schemas.microsoft.com/office/powerpoint/2010/main" val="3575861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hyperlink" Target="https://www.sia.aviation-civile.gouv.fr/schedul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ia.aviation-civile.gouv.fr/reglementation" TargetMode="External"/><Relationship Id="rId2" Type="http://schemas.openxmlformats.org/officeDocument/2006/relationships/hyperlink" Target="https://www.youtube.com/watch?v=65kQhuYVTuI" TargetMode="External"/><Relationship Id="rId1" Type="http://schemas.openxmlformats.org/officeDocument/2006/relationships/slideLayout" Target="../slideLayouts/slideLayout2.xml"/><Relationship Id="rId4" Type="http://schemas.openxmlformats.org/officeDocument/2006/relationships/hyperlink" Target="https://youtu.be/YmpFfGEVUJ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eoportail.gouv.fr/donnees/carte-oaci-vf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eoportail.gouv.fr/donnees/carte-oaci-vf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898"/>
            <a:lum/>
          </a:blip>
          <a:srcRect/>
          <a:stretch>
            <a:fillRect t="-7000" b="-7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5A44DC-BF3E-004E-B273-3FE93B310BC6}"/>
              </a:ext>
            </a:extLst>
          </p:cNvPr>
          <p:cNvSpPr>
            <a:spLocks noGrp="1"/>
          </p:cNvSpPr>
          <p:nvPr>
            <p:ph type="ctrTitle"/>
          </p:nvPr>
        </p:nvSpPr>
        <p:spPr>
          <a:xfrm>
            <a:off x="1524000" y="2536994"/>
            <a:ext cx="9144000" cy="2387600"/>
          </a:xfrm>
        </p:spPr>
        <p:txBody>
          <a:bodyPr/>
          <a:lstStyle/>
          <a:p>
            <a:r>
              <a:rPr lang="fr-FR" b="1" dirty="0">
                <a:ln>
                  <a:solidFill>
                    <a:schemeClr val="accent1"/>
                  </a:solidFill>
                </a:ln>
                <a:solidFill>
                  <a:schemeClr val="tx1">
                    <a:alpha val="50000"/>
                  </a:schemeClr>
                </a:solidFill>
              </a:rPr>
              <a:t>ULM NORD LORRAINE</a:t>
            </a:r>
          </a:p>
        </p:txBody>
      </p:sp>
      <p:sp>
        <p:nvSpPr>
          <p:cNvPr id="3" name="Sous-titre 2">
            <a:extLst>
              <a:ext uri="{FF2B5EF4-FFF2-40B4-BE49-F238E27FC236}">
                <a16:creationId xmlns:a16="http://schemas.microsoft.com/office/drawing/2014/main" id="{DEFA0A53-5AD6-5A4B-85BC-CE2E8D64C732}"/>
              </a:ext>
            </a:extLst>
          </p:cNvPr>
          <p:cNvSpPr>
            <a:spLocks noGrp="1"/>
          </p:cNvSpPr>
          <p:nvPr>
            <p:ph type="subTitle" idx="1"/>
          </p:nvPr>
        </p:nvSpPr>
        <p:spPr>
          <a:xfrm>
            <a:off x="4105809" y="4999146"/>
            <a:ext cx="3980385" cy="1106970"/>
          </a:xfrm>
          <a:custGeom>
            <a:avLst/>
            <a:gdLst>
              <a:gd name="connsiteX0" fmla="*/ 0 w 3980385"/>
              <a:gd name="connsiteY0" fmla="*/ 0 h 1106970"/>
              <a:gd name="connsiteX1" fmla="*/ 489019 w 3980385"/>
              <a:gd name="connsiteY1" fmla="*/ 0 h 1106970"/>
              <a:gd name="connsiteX2" fmla="*/ 1097449 w 3980385"/>
              <a:gd name="connsiteY2" fmla="*/ 0 h 1106970"/>
              <a:gd name="connsiteX3" fmla="*/ 1626272 w 3980385"/>
              <a:gd name="connsiteY3" fmla="*/ 0 h 1106970"/>
              <a:gd name="connsiteX4" fmla="*/ 2115290 w 3980385"/>
              <a:gd name="connsiteY4" fmla="*/ 0 h 1106970"/>
              <a:gd name="connsiteX5" fmla="*/ 2723721 w 3980385"/>
              <a:gd name="connsiteY5" fmla="*/ 0 h 1106970"/>
              <a:gd name="connsiteX6" fmla="*/ 3292347 w 3980385"/>
              <a:gd name="connsiteY6" fmla="*/ 0 h 1106970"/>
              <a:gd name="connsiteX7" fmla="*/ 3980385 w 3980385"/>
              <a:gd name="connsiteY7" fmla="*/ 0 h 1106970"/>
              <a:gd name="connsiteX8" fmla="*/ 3980385 w 3980385"/>
              <a:gd name="connsiteY8" fmla="*/ 575624 h 1106970"/>
              <a:gd name="connsiteX9" fmla="*/ 3980385 w 3980385"/>
              <a:gd name="connsiteY9" fmla="*/ 1106970 h 1106970"/>
              <a:gd name="connsiteX10" fmla="*/ 3491366 w 3980385"/>
              <a:gd name="connsiteY10" fmla="*/ 1106970 h 1106970"/>
              <a:gd name="connsiteX11" fmla="*/ 3042151 w 3980385"/>
              <a:gd name="connsiteY11" fmla="*/ 1106970 h 1106970"/>
              <a:gd name="connsiteX12" fmla="*/ 2433721 w 3980385"/>
              <a:gd name="connsiteY12" fmla="*/ 1106970 h 1106970"/>
              <a:gd name="connsiteX13" fmla="*/ 1944702 w 3980385"/>
              <a:gd name="connsiteY13" fmla="*/ 1106970 h 1106970"/>
              <a:gd name="connsiteX14" fmla="*/ 1336272 w 3980385"/>
              <a:gd name="connsiteY14" fmla="*/ 1106970 h 1106970"/>
              <a:gd name="connsiteX15" fmla="*/ 688038 w 3980385"/>
              <a:gd name="connsiteY15" fmla="*/ 1106970 h 1106970"/>
              <a:gd name="connsiteX16" fmla="*/ 0 w 3980385"/>
              <a:gd name="connsiteY16" fmla="*/ 1106970 h 1106970"/>
              <a:gd name="connsiteX17" fmla="*/ 0 w 3980385"/>
              <a:gd name="connsiteY17" fmla="*/ 531346 h 1106970"/>
              <a:gd name="connsiteX18" fmla="*/ 0 w 3980385"/>
              <a:gd name="connsiteY18" fmla="*/ 0 h 110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0385" h="1106970" fill="none" extrusionOk="0">
                <a:moveTo>
                  <a:pt x="0" y="0"/>
                </a:moveTo>
                <a:cubicBezTo>
                  <a:pt x="229207" y="-33569"/>
                  <a:pt x="296630" y="31488"/>
                  <a:pt x="489019" y="0"/>
                </a:cubicBezTo>
                <a:cubicBezTo>
                  <a:pt x="681408" y="-31488"/>
                  <a:pt x="873712" y="72128"/>
                  <a:pt x="1097449" y="0"/>
                </a:cubicBezTo>
                <a:cubicBezTo>
                  <a:pt x="1321186" y="-72128"/>
                  <a:pt x="1393165" y="62873"/>
                  <a:pt x="1626272" y="0"/>
                </a:cubicBezTo>
                <a:cubicBezTo>
                  <a:pt x="1859379" y="-62873"/>
                  <a:pt x="1872462" y="38338"/>
                  <a:pt x="2115290" y="0"/>
                </a:cubicBezTo>
                <a:cubicBezTo>
                  <a:pt x="2358118" y="-38338"/>
                  <a:pt x="2419537" y="19378"/>
                  <a:pt x="2723721" y="0"/>
                </a:cubicBezTo>
                <a:cubicBezTo>
                  <a:pt x="3027905" y="-19378"/>
                  <a:pt x="3016679" y="22257"/>
                  <a:pt x="3292347" y="0"/>
                </a:cubicBezTo>
                <a:cubicBezTo>
                  <a:pt x="3568015" y="-22257"/>
                  <a:pt x="3837222" y="35788"/>
                  <a:pt x="3980385" y="0"/>
                </a:cubicBezTo>
                <a:cubicBezTo>
                  <a:pt x="4014779" y="146306"/>
                  <a:pt x="3932133" y="290769"/>
                  <a:pt x="3980385" y="575624"/>
                </a:cubicBezTo>
                <a:cubicBezTo>
                  <a:pt x="4028637" y="860479"/>
                  <a:pt x="3943730" y="877354"/>
                  <a:pt x="3980385" y="1106970"/>
                </a:cubicBezTo>
                <a:cubicBezTo>
                  <a:pt x="3761096" y="1133953"/>
                  <a:pt x="3710242" y="1079478"/>
                  <a:pt x="3491366" y="1106970"/>
                </a:cubicBezTo>
                <a:cubicBezTo>
                  <a:pt x="3272490" y="1134462"/>
                  <a:pt x="3154148" y="1077911"/>
                  <a:pt x="3042151" y="1106970"/>
                </a:cubicBezTo>
                <a:cubicBezTo>
                  <a:pt x="2930154" y="1136029"/>
                  <a:pt x="2562108" y="1105959"/>
                  <a:pt x="2433721" y="1106970"/>
                </a:cubicBezTo>
                <a:cubicBezTo>
                  <a:pt x="2305334" y="1107981"/>
                  <a:pt x="2062411" y="1061934"/>
                  <a:pt x="1944702" y="1106970"/>
                </a:cubicBezTo>
                <a:cubicBezTo>
                  <a:pt x="1826993" y="1152006"/>
                  <a:pt x="1626147" y="1087660"/>
                  <a:pt x="1336272" y="1106970"/>
                </a:cubicBezTo>
                <a:cubicBezTo>
                  <a:pt x="1046397" y="1126280"/>
                  <a:pt x="980802" y="1049300"/>
                  <a:pt x="688038" y="1106970"/>
                </a:cubicBezTo>
                <a:cubicBezTo>
                  <a:pt x="395274" y="1164640"/>
                  <a:pt x="223005" y="1066294"/>
                  <a:pt x="0" y="1106970"/>
                </a:cubicBezTo>
                <a:cubicBezTo>
                  <a:pt x="-33713" y="853181"/>
                  <a:pt x="55953" y="677577"/>
                  <a:pt x="0" y="531346"/>
                </a:cubicBezTo>
                <a:cubicBezTo>
                  <a:pt x="-55953" y="385115"/>
                  <a:pt x="13333" y="117393"/>
                  <a:pt x="0" y="0"/>
                </a:cubicBezTo>
                <a:close/>
              </a:path>
              <a:path w="3980385" h="1106970" stroke="0" extrusionOk="0">
                <a:moveTo>
                  <a:pt x="0" y="0"/>
                </a:moveTo>
                <a:cubicBezTo>
                  <a:pt x="247324" y="-37215"/>
                  <a:pt x="401844" y="19118"/>
                  <a:pt x="528823" y="0"/>
                </a:cubicBezTo>
                <a:cubicBezTo>
                  <a:pt x="655802" y="-19118"/>
                  <a:pt x="808708" y="9840"/>
                  <a:pt x="978037" y="0"/>
                </a:cubicBezTo>
                <a:cubicBezTo>
                  <a:pt x="1147366" y="-9840"/>
                  <a:pt x="1332378" y="50008"/>
                  <a:pt x="1626272" y="0"/>
                </a:cubicBezTo>
                <a:cubicBezTo>
                  <a:pt x="1920166" y="-50008"/>
                  <a:pt x="1971552" y="28761"/>
                  <a:pt x="2155094" y="0"/>
                </a:cubicBezTo>
                <a:cubicBezTo>
                  <a:pt x="2338636" y="-28761"/>
                  <a:pt x="2421845" y="52258"/>
                  <a:pt x="2683917" y="0"/>
                </a:cubicBezTo>
                <a:cubicBezTo>
                  <a:pt x="2945989" y="-52258"/>
                  <a:pt x="3170413" y="800"/>
                  <a:pt x="3332151" y="0"/>
                </a:cubicBezTo>
                <a:cubicBezTo>
                  <a:pt x="3493889" y="-800"/>
                  <a:pt x="3679983" y="65296"/>
                  <a:pt x="3980385" y="0"/>
                </a:cubicBezTo>
                <a:cubicBezTo>
                  <a:pt x="4002589" y="159267"/>
                  <a:pt x="3965930" y="457208"/>
                  <a:pt x="3980385" y="575624"/>
                </a:cubicBezTo>
                <a:cubicBezTo>
                  <a:pt x="3994840" y="694040"/>
                  <a:pt x="3968721" y="898278"/>
                  <a:pt x="3980385" y="1106970"/>
                </a:cubicBezTo>
                <a:cubicBezTo>
                  <a:pt x="3878111" y="1145198"/>
                  <a:pt x="3661672" y="1101783"/>
                  <a:pt x="3491366" y="1106970"/>
                </a:cubicBezTo>
                <a:cubicBezTo>
                  <a:pt x="3321060" y="1112157"/>
                  <a:pt x="3151494" y="1052620"/>
                  <a:pt x="2922740" y="1106970"/>
                </a:cubicBezTo>
                <a:cubicBezTo>
                  <a:pt x="2693986" y="1161320"/>
                  <a:pt x="2500882" y="1081622"/>
                  <a:pt x="2393917" y="1106970"/>
                </a:cubicBezTo>
                <a:cubicBezTo>
                  <a:pt x="2286952" y="1132318"/>
                  <a:pt x="2067958" y="1053903"/>
                  <a:pt x="1745683" y="1106970"/>
                </a:cubicBezTo>
                <a:cubicBezTo>
                  <a:pt x="1423408" y="1160037"/>
                  <a:pt x="1409263" y="1077409"/>
                  <a:pt x="1097449" y="1106970"/>
                </a:cubicBezTo>
                <a:cubicBezTo>
                  <a:pt x="785635" y="1136531"/>
                  <a:pt x="797595" y="1085773"/>
                  <a:pt x="608430" y="1106970"/>
                </a:cubicBezTo>
                <a:cubicBezTo>
                  <a:pt x="419265" y="1128167"/>
                  <a:pt x="297995" y="1075004"/>
                  <a:pt x="0" y="1106970"/>
                </a:cubicBezTo>
                <a:cubicBezTo>
                  <a:pt x="-64660" y="958389"/>
                  <a:pt x="65480" y="671295"/>
                  <a:pt x="0" y="531346"/>
                </a:cubicBezTo>
                <a:cubicBezTo>
                  <a:pt x="-65480" y="391397"/>
                  <a:pt x="49410" y="254448"/>
                  <a:pt x="0"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extLst>
              <a:ext uri="{C807C97D-BFC1-408E-A445-0C87EB9F89A2}">
                <ask:lineSketchStyleProps xmlns:ask="http://schemas.microsoft.com/office/drawing/2018/sketchyshapes" sd="1219033472">
                  <ask:type>
                    <ask:lineSketchScribble/>
                  </ask:type>
                </ask:lineSketchStyleProps>
              </a:ext>
            </a:extLst>
          </a:ln>
        </p:spPr>
        <p:txBody>
          <a:bodyPr wrap="none" anchor="ctr" anchorCtr="0">
            <a:spAutoFit/>
          </a:bodyPr>
          <a:lstStyle/>
          <a:p>
            <a:r>
              <a:rPr lang="fr-FR" sz="3200" b="1" dirty="0">
                <a:solidFill>
                  <a:schemeClr val="tx1">
                    <a:alpha val="59000"/>
                  </a:schemeClr>
                </a:solidFill>
              </a:rPr>
              <a:t>Cours théoriques ULM</a:t>
            </a:r>
          </a:p>
          <a:p>
            <a:r>
              <a:rPr lang="fr-FR" sz="3200" b="1" dirty="0">
                <a:solidFill>
                  <a:schemeClr val="tx1">
                    <a:alpha val="59000"/>
                  </a:schemeClr>
                </a:solidFill>
              </a:rPr>
              <a:t>Espaces Aériens</a:t>
            </a:r>
          </a:p>
        </p:txBody>
      </p:sp>
      <p:sp>
        <p:nvSpPr>
          <p:cNvPr id="4" name="ZoneTexte 3">
            <a:extLst>
              <a:ext uri="{FF2B5EF4-FFF2-40B4-BE49-F238E27FC236}">
                <a16:creationId xmlns:a16="http://schemas.microsoft.com/office/drawing/2014/main" id="{152ACDDC-D1A3-7146-842C-E3E69A0967E4}"/>
              </a:ext>
            </a:extLst>
          </p:cNvPr>
          <p:cNvSpPr txBox="1"/>
          <p:nvPr/>
        </p:nvSpPr>
        <p:spPr>
          <a:xfrm>
            <a:off x="9787467" y="6180667"/>
            <a:ext cx="1978555" cy="646331"/>
          </a:xfrm>
          <a:prstGeom prst="rect">
            <a:avLst/>
          </a:prstGeom>
          <a:noFill/>
        </p:spPr>
        <p:txBody>
          <a:bodyPr wrap="none" rtlCol="0">
            <a:spAutoFit/>
          </a:bodyPr>
          <a:lstStyle/>
          <a:p>
            <a:r>
              <a:rPr lang="fr-FR" dirty="0"/>
              <a:t>27 Novembre 2022</a:t>
            </a:r>
          </a:p>
          <a:p>
            <a:endParaRPr lang="fr-FR" dirty="0"/>
          </a:p>
        </p:txBody>
      </p:sp>
    </p:spTree>
    <p:extLst>
      <p:ext uri="{BB962C8B-B14F-4D97-AF65-F5344CB8AC3E}">
        <p14:creationId xmlns:p14="http://schemas.microsoft.com/office/powerpoint/2010/main" val="220567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363179" y="143473"/>
            <a:ext cx="10752496" cy="1356715"/>
          </a:xfrm>
        </p:spPr>
        <p:txBody>
          <a:bodyPr>
            <a:normAutofit/>
          </a:bodyPr>
          <a:lstStyle/>
          <a:p>
            <a:r>
              <a:rPr lang="fr-FR" sz="2800" dirty="0"/>
              <a:t>Profil de l’espace aérien inférieur</a:t>
            </a:r>
          </a:p>
        </p:txBody>
      </p:sp>
      <p:pic>
        <p:nvPicPr>
          <p:cNvPr id="14" name="Espace réservé du contenu 13">
            <a:extLst>
              <a:ext uri="{FF2B5EF4-FFF2-40B4-BE49-F238E27FC236}">
                <a16:creationId xmlns:a16="http://schemas.microsoft.com/office/drawing/2014/main" id="{B1931B12-AE70-5B4D-9264-A905B2E5113D}"/>
              </a:ext>
            </a:extLst>
          </p:cNvPr>
          <p:cNvPicPr>
            <a:picLocks noChangeAspect="1"/>
          </p:cNvPicPr>
          <p:nvPr/>
        </p:nvPicPr>
        <p:blipFill>
          <a:blip r:embed="rId2"/>
          <a:srcRect/>
          <a:stretch/>
        </p:blipFill>
        <p:spPr>
          <a:xfrm>
            <a:off x="2234727" y="1467162"/>
            <a:ext cx="7823673" cy="5082896"/>
          </a:xfrm>
          <a:prstGeom prst="rect">
            <a:avLst/>
          </a:prstGeom>
          <a:effectLst/>
        </p:spPr>
      </p:pic>
    </p:spTree>
    <p:extLst>
      <p:ext uri="{BB962C8B-B14F-4D97-AF65-F5344CB8AC3E}">
        <p14:creationId xmlns:p14="http://schemas.microsoft.com/office/powerpoint/2010/main" val="401864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631825"/>
            <a:ext cx="10515600" cy="1055423"/>
          </a:xfrm>
        </p:spPr>
        <p:txBody>
          <a:bodyPr>
            <a:normAutofit/>
          </a:bodyPr>
          <a:lstStyle/>
          <a:p>
            <a:r>
              <a:rPr lang="fr-FR" dirty="0"/>
              <a:t>Services rendus</a:t>
            </a:r>
          </a:p>
        </p:txBody>
      </p:sp>
      <p:pic>
        <p:nvPicPr>
          <p:cNvPr id="7" name="Espace réservé du contenu 6">
            <a:extLst>
              <a:ext uri="{FF2B5EF4-FFF2-40B4-BE49-F238E27FC236}">
                <a16:creationId xmlns:a16="http://schemas.microsoft.com/office/drawing/2014/main" id="{F1DEB8D7-EABD-404D-98D3-3CE85E65617B}"/>
              </a:ext>
            </a:extLst>
          </p:cNvPr>
          <p:cNvPicPr>
            <a:picLocks noGrp="1" noChangeAspect="1"/>
          </p:cNvPicPr>
          <p:nvPr>
            <p:ph idx="1"/>
          </p:nvPr>
        </p:nvPicPr>
        <p:blipFill>
          <a:blip r:embed="rId2"/>
          <a:stretch>
            <a:fillRect/>
          </a:stretch>
        </p:blipFill>
        <p:spPr>
          <a:xfrm>
            <a:off x="2699343" y="1634673"/>
            <a:ext cx="7091427" cy="4542290"/>
          </a:xfrm>
        </p:spPr>
      </p:pic>
    </p:spTree>
    <p:extLst>
      <p:ext uri="{BB962C8B-B14F-4D97-AF65-F5344CB8AC3E}">
        <p14:creationId xmlns:p14="http://schemas.microsoft.com/office/powerpoint/2010/main" val="3058302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a:extLst>
              <a:ext uri="{FF2B5EF4-FFF2-40B4-BE49-F238E27FC236}">
                <a16:creationId xmlns:a16="http://schemas.microsoft.com/office/drawing/2014/main" id="{744A8830-98A4-2734-4335-D6C60FCD8C3D}"/>
              </a:ext>
            </a:extLst>
          </p:cNvPr>
          <p:cNvSpPr>
            <a:spLocks noGrp="1"/>
          </p:cNvSpPr>
          <p:nvPr>
            <p:ph type="title"/>
          </p:nvPr>
        </p:nvSpPr>
        <p:spPr>
          <a:xfrm>
            <a:off x="966952" y="1204108"/>
            <a:ext cx="2669406" cy="1781175"/>
          </a:xfrm>
        </p:spPr>
        <p:txBody>
          <a:bodyPr vert="horz" lIns="91440" tIns="45720" rIns="91440" bIns="45720" rtlCol="0">
            <a:normAutofit/>
          </a:bodyPr>
          <a:lstStyle/>
          <a:p>
            <a:r>
              <a:rPr lang="en-US" sz="3200" kern="1200">
                <a:solidFill>
                  <a:srgbClr val="FFFFFF"/>
                </a:solidFill>
                <a:latin typeface="+mj-lt"/>
                <a:ea typeface="+mj-ea"/>
                <a:cs typeface="+mj-cs"/>
              </a:rPr>
              <a:t>Les conditions VMC</a:t>
            </a:r>
          </a:p>
        </p:txBody>
      </p:sp>
      <p:pic>
        <p:nvPicPr>
          <p:cNvPr id="19" name="Espace réservé du contenu 18" descr="Une image contenant carte&#10;&#10;Description générée automatiquement">
            <a:extLst>
              <a:ext uri="{FF2B5EF4-FFF2-40B4-BE49-F238E27FC236}">
                <a16:creationId xmlns:a16="http://schemas.microsoft.com/office/drawing/2014/main" id="{B03CD096-C59A-442E-EF03-5E463BAA846C}"/>
              </a:ext>
            </a:extLst>
          </p:cNvPr>
          <p:cNvPicPr>
            <a:picLocks noChangeAspect="1"/>
          </p:cNvPicPr>
          <p:nvPr/>
        </p:nvPicPr>
        <p:blipFill>
          <a:blip r:embed="rId2"/>
          <a:stretch>
            <a:fillRect/>
          </a:stretch>
        </p:blipFill>
        <p:spPr>
          <a:xfrm>
            <a:off x="4904687" y="952500"/>
            <a:ext cx="6418553" cy="4829963"/>
          </a:xfrm>
          <a:prstGeom prst="rect">
            <a:avLst/>
          </a:prstGeom>
        </p:spPr>
      </p:pic>
      <p:pic>
        <p:nvPicPr>
          <p:cNvPr id="27" name="Espace réservé du contenu 26" descr="Une image contenant table&#10;&#10;Description générée automatiquement">
            <a:extLst>
              <a:ext uri="{FF2B5EF4-FFF2-40B4-BE49-F238E27FC236}">
                <a16:creationId xmlns:a16="http://schemas.microsoft.com/office/drawing/2014/main" id="{D2C2C2BA-88A2-F446-5617-3DD99F634C02}"/>
              </a:ext>
            </a:extLst>
          </p:cNvPr>
          <p:cNvPicPr>
            <a:picLocks noGrp="1" noChangeAspect="1"/>
          </p:cNvPicPr>
          <p:nvPr>
            <p:ph idx="1"/>
          </p:nvPr>
        </p:nvPicPr>
        <p:blipFill>
          <a:blip r:embed="rId3"/>
          <a:stretch>
            <a:fillRect/>
          </a:stretch>
        </p:blipFill>
        <p:spPr>
          <a:xfrm>
            <a:off x="691136" y="3238277"/>
            <a:ext cx="3993538" cy="3306902"/>
          </a:xfrm>
        </p:spPr>
      </p:pic>
    </p:spTree>
    <p:extLst>
      <p:ext uri="{BB962C8B-B14F-4D97-AF65-F5344CB8AC3E}">
        <p14:creationId xmlns:p14="http://schemas.microsoft.com/office/powerpoint/2010/main" val="4278887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7EFD9654-0AE8-9ABD-0C72-4999AC61457E}"/>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a:solidFill>
                  <a:schemeClr val="tx1"/>
                </a:solidFill>
                <a:latin typeface="+mj-lt"/>
                <a:ea typeface="+mj-ea"/>
                <a:cs typeface="+mj-cs"/>
              </a:rPr>
              <a:t>Surface S</a:t>
            </a:r>
          </a:p>
        </p:txBody>
      </p:sp>
      <p:pic>
        <p:nvPicPr>
          <p:cNvPr id="9" name="Espace réservé du contenu 8">
            <a:extLst>
              <a:ext uri="{FF2B5EF4-FFF2-40B4-BE49-F238E27FC236}">
                <a16:creationId xmlns:a16="http://schemas.microsoft.com/office/drawing/2014/main" id="{D63F9445-B94E-2C79-6133-091259181909}"/>
              </a:ext>
            </a:extLst>
          </p:cNvPr>
          <p:cNvPicPr>
            <a:picLocks noGrp="1" noChangeAspect="1"/>
          </p:cNvPicPr>
          <p:nvPr>
            <p:ph idx="1"/>
          </p:nvPr>
        </p:nvPicPr>
        <p:blipFill>
          <a:blip r:embed="rId2"/>
          <a:stretch>
            <a:fillRect/>
          </a:stretch>
        </p:blipFill>
        <p:spPr>
          <a:xfrm>
            <a:off x="838200" y="2142476"/>
            <a:ext cx="10515600" cy="3717636"/>
          </a:xfrm>
        </p:spPr>
      </p:pic>
    </p:spTree>
    <p:extLst>
      <p:ext uri="{BB962C8B-B14F-4D97-AF65-F5344CB8AC3E}">
        <p14:creationId xmlns:p14="http://schemas.microsoft.com/office/powerpoint/2010/main" val="2369800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365125"/>
            <a:ext cx="10515600" cy="1325563"/>
          </a:xfrm>
        </p:spPr>
        <p:txBody>
          <a:bodyPr>
            <a:normAutofit/>
          </a:bodyPr>
          <a:lstStyle/>
          <a:p>
            <a:r>
              <a:rPr lang="fr-FR" dirty="0"/>
              <a:t>Les zones à statut particulier</a:t>
            </a:r>
          </a:p>
        </p:txBody>
      </p:sp>
      <p:sp>
        <p:nvSpPr>
          <p:cNvPr id="18" name="Content Placeholder 17">
            <a:extLst>
              <a:ext uri="{FF2B5EF4-FFF2-40B4-BE49-F238E27FC236}">
                <a16:creationId xmlns:a16="http://schemas.microsoft.com/office/drawing/2014/main" id="{5E9B0A7B-39FB-4D2D-8AE1-FAE42E2346A8}"/>
              </a:ext>
            </a:extLst>
          </p:cNvPr>
          <p:cNvSpPr>
            <a:spLocks noGrp="1"/>
          </p:cNvSpPr>
          <p:nvPr>
            <p:ph idx="1"/>
          </p:nvPr>
        </p:nvSpPr>
        <p:spPr>
          <a:xfrm>
            <a:off x="838200" y="1825625"/>
            <a:ext cx="3797807" cy="4351338"/>
          </a:xfrm>
        </p:spPr>
        <p:txBody>
          <a:bodyPr>
            <a:normAutofit fontScale="47500" lnSpcReduction="20000"/>
          </a:bodyPr>
          <a:lstStyle/>
          <a:p>
            <a:r>
              <a:rPr lang="fr-FR" b="1" dirty="0">
                <a:solidFill>
                  <a:schemeClr val="accent2">
                    <a:lumMod val="75000"/>
                  </a:schemeClr>
                </a:solidFill>
              </a:rPr>
              <a:t> Les Zones Dangereuses (D) :</a:t>
            </a:r>
            <a:r>
              <a:rPr lang="fr-FR" dirty="0"/>
              <a:t> la pénétration n'est pas interdite, mais les activités qui s'y déroulent peuvent présenter un danger pour les aéronefs. Logique, non ?</a:t>
            </a:r>
          </a:p>
          <a:p>
            <a:r>
              <a:rPr lang="fr-FR" b="1" dirty="0">
                <a:solidFill>
                  <a:schemeClr val="accent2">
                    <a:lumMod val="75000"/>
                  </a:schemeClr>
                </a:solidFill>
              </a:rPr>
              <a:t>Les Zones Réglementées (R) : </a:t>
            </a:r>
            <a:r>
              <a:rPr lang="fr-FR" dirty="0"/>
              <a:t>la pénétration est soumise à certaines conditions, voire est interdite. Il n'y a pas de règle générale, ces zones sont à étudier au cas par cas.</a:t>
            </a:r>
          </a:p>
          <a:p>
            <a:r>
              <a:rPr lang="fr-FR" b="1" dirty="0">
                <a:solidFill>
                  <a:schemeClr val="accent2">
                    <a:lumMod val="75000"/>
                  </a:schemeClr>
                </a:solidFill>
              </a:rPr>
              <a:t>Les Zones interdites (P) : </a:t>
            </a:r>
            <a:r>
              <a:rPr lang="fr-FR" dirty="0"/>
              <a:t>la pénétration est interdite.</a:t>
            </a:r>
          </a:p>
          <a:p>
            <a:r>
              <a:rPr lang="fr-FR" b="1" dirty="0">
                <a:solidFill>
                  <a:schemeClr val="accent2">
                    <a:lumMod val="75000"/>
                  </a:schemeClr>
                </a:solidFill>
              </a:rPr>
              <a:t>Les Zones de ségrégation temporaire (TSA) et Zones de ségrégation temporaire transfrontalières (CBA)</a:t>
            </a:r>
            <a:r>
              <a:rPr lang="fr-FR" dirty="0"/>
              <a:t> : des portions d'espace aérien réservées à des usagers spécifiques (zones d'essai en vol civils, par exemple).</a:t>
            </a:r>
          </a:p>
          <a:p>
            <a:r>
              <a:rPr lang="fr-FR" b="1" dirty="0">
                <a:solidFill>
                  <a:schemeClr val="accent2">
                    <a:lumMod val="75000"/>
                  </a:schemeClr>
                </a:solidFill>
              </a:rPr>
              <a:t>Les Zones Interdites Temporaires (ZIT) : </a:t>
            </a:r>
            <a:r>
              <a:rPr lang="fr-FR" dirty="0"/>
              <a:t>sont des zones de l'espace aérien dans lesquelles le vol des aéronefs est interdit à titre temporaire, pour des raisons de sûreté aérienne (protection de sites sensibles).</a:t>
            </a:r>
          </a:p>
          <a:p>
            <a:r>
              <a:rPr lang="fr-FR" b="1" dirty="0">
                <a:solidFill>
                  <a:schemeClr val="accent2">
                    <a:lumMod val="75000"/>
                  </a:schemeClr>
                </a:solidFill>
              </a:rPr>
              <a:t>Les Zones Réglementées Temporaires (ZRT) : </a:t>
            </a:r>
            <a:r>
              <a:rPr lang="fr-FR" dirty="0"/>
              <a:t>Une ZRT est une zone dans laquelle un aéronef ne peut circuler librement sans clairance spécifique délivrée par un service de contrôle civil ou militaire.</a:t>
            </a:r>
          </a:p>
          <a:p>
            <a:endParaRPr lang="en-US" sz="1300" dirty="0"/>
          </a:p>
        </p:txBody>
      </p:sp>
      <p:pic>
        <p:nvPicPr>
          <p:cNvPr id="14" name="Espace réservé du contenu 13">
            <a:extLst>
              <a:ext uri="{FF2B5EF4-FFF2-40B4-BE49-F238E27FC236}">
                <a16:creationId xmlns:a16="http://schemas.microsoft.com/office/drawing/2014/main" id="{B1931B12-AE70-5B4D-9264-A905B2E5113D}"/>
              </a:ext>
            </a:extLst>
          </p:cNvPr>
          <p:cNvPicPr>
            <a:picLocks noChangeAspect="1"/>
          </p:cNvPicPr>
          <p:nvPr/>
        </p:nvPicPr>
        <p:blipFill>
          <a:blip r:embed="rId2"/>
          <a:srcRect/>
          <a:stretch/>
        </p:blipFill>
        <p:spPr>
          <a:xfrm>
            <a:off x="5120640" y="2051388"/>
            <a:ext cx="6233160" cy="3978466"/>
          </a:xfrm>
          <a:prstGeom prst="rect">
            <a:avLst/>
          </a:prstGeom>
        </p:spPr>
      </p:pic>
    </p:spTree>
    <p:extLst>
      <p:ext uri="{BB962C8B-B14F-4D97-AF65-F5344CB8AC3E}">
        <p14:creationId xmlns:p14="http://schemas.microsoft.com/office/powerpoint/2010/main" val="3689306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365125"/>
            <a:ext cx="10515600" cy="1325563"/>
          </a:xfrm>
        </p:spPr>
        <p:txBody>
          <a:bodyPr>
            <a:normAutofit/>
          </a:bodyPr>
          <a:lstStyle/>
          <a:p>
            <a:r>
              <a:rPr lang="fr-FR"/>
              <a:t>Le réseau très basse altitude</a:t>
            </a:r>
            <a:endParaRPr lang="fr-FR" dirty="0"/>
          </a:p>
        </p:txBody>
      </p:sp>
      <p:sp>
        <p:nvSpPr>
          <p:cNvPr id="18" name="Content Placeholder 17">
            <a:extLst>
              <a:ext uri="{FF2B5EF4-FFF2-40B4-BE49-F238E27FC236}">
                <a16:creationId xmlns:a16="http://schemas.microsoft.com/office/drawing/2014/main" id="{5E9B0A7B-39FB-4D2D-8AE1-FAE42E2346A8}"/>
              </a:ext>
            </a:extLst>
          </p:cNvPr>
          <p:cNvSpPr>
            <a:spLocks noGrp="1"/>
          </p:cNvSpPr>
          <p:nvPr>
            <p:ph idx="1"/>
          </p:nvPr>
        </p:nvSpPr>
        <p:spPr>
          <a:xfrm>
            <a:off x="700088" y="1825625"/>
            <a:ext cx="3935919" cy="4351338"/>
          </a:xfrm>
        </p:spPr>
        <p:txBody>
          <a:bodyPr>
            <a:normAutofit fontScale="55000" lnSpcReduction="20000"/>
          </a:bodyPr>
          <a:lstStyle/>
          <a:p>
            <a:r>
              <a:rPr lang="fr-FR" b="1" dirty="0">
                <a:solidFill>
                  <a:schemeClr val="accent2">
                    <a:lumMod val="75000"/>
                  </a:schemeClr>
                </a:solidFill>
              </a:rPr>
              <a:t>Le RTBA est un ensemble de zones réglementées reliées entre elles, destiné aux vols d’entraînement à très basse altitude et très grande vitesse.</a:t>
            </a:r>
            <a:br>
              <a:rPr lang="fr-FR" b="1" dirty="0">
                <a:solidFill>
                  <a:schemeClr val="accent2">
                    <a:lumMod val="75000"/>
                  </a:schemeClr>
                </a:solidFill>
              </a:rPr>
            </a:br>
            <a:endParaRPr lang="fr-FR" b="1" dirty="0">
              <a:solidFill>
                <a:schemeClr val="accent2">
                  <a:lumMod val="75000"/>
                </a:schemeClr>
              </a:solidFill>
            </a:endParaRPr>
          </a:p>
          <a:p>
            <a:r>
              <a:rPr lang="fr-FR" dirty="0"/>
              <a:t>Les zones du RTBA sont activables en toutes conditions météorologiques et leur contournement est obligatoire pendant les périodes d’activation.</a:t>
            </a:r>
          </a:p>
          <a:p>
            <a:r>
              <a:rPr lang="fr-FR" dirty="0"/>
              <a:t>Généralement, les appareils de type « chasseurs » évoluent dans le RTBA en mode suivi de terrain automatique dit « SDT Auto ». Les pilotes n’assurent pas la prévention des collisions.</a:t>
            </a:r>
          </a:p>
          <a:p>
            <a:r>
              <a:rPr lang="fr-FR" dirty="0"/>
              <a:t>Les vitesses des « chasseurs » qui évoluent dans le RTBA peuvent dépasser 500 </a:t>
            </a:r>
            <a:r>
              <a:rPr lang="fr-FR" dirty="0" err="1"/>
              <a:t>Kt</a:t>
            </a:r>
            <a:r>
              <a:rPr lang="fr-FR" dirty="0"/>
              <a:t> (~900 km/h).</a:t>
            </a:r>
          </a:p>
          <a:p>
            <a:r>
              <a:rPr lang="fr-FR" dirty="0"/>
              <a:t>Il arrive que les chasseurs utilisent le RTBA pour y effectuer des vols en patrouille.</a:t>
            </a:r>
          </a:p>
          <a:p>
            <a:endParaRPr lang="fr-FR" dirty="0"/>
          </a:p>
          <a:p>
            <a:endParaRPr lang="fr-FR" dirty="0"/>
          </a:p>
          <a:p>
            <a:endParaRPr lang="en-US" sz="1300" dirty="0"/>
          </a:p>
        </p:txBody>
      </p:sp>
      <p:pic>
        <p:nvPicPr>
          <p:cNvPr id="14" name="Espace réservé du contenu 13">
            <a:extLst>
              <a:ext uri="{FF2B5EF4-FFF2-40B4-BE49-F238E27FC236}">
                <a16:creationId xmlns:a16="http://schemas.microsoft.com/office/drawing/2014/main" id="{B1931B12-AE70-5B4D-9264-A905B2E5113D}"/>
              </a:ext>
            </a:extLst>
          </p:cNvPr>
          <p:cNvPicPr>
            <a:picLocks noChangeAspect="1"/>
          </p:cNvPicPr>
          <p:nvPr/>
        </p:nvPicPr>
        <p:blipFill>
          <a:blip r:embed="rId2"/>
          <a:srcRect/>
          <a:stretch/>
        </p:blipFill>
        <p:spPr>
          <a:xfrm>
            <a:off x="5120640" y="2051388"/>
            <a:ext cx="6233160" cy="3978466"/>
          </a:xfrm>
          <a:prstGeom prst="rect">
            <a:avLst/>
          </a:prstGeom>
        </p:spPr>
      </p:pic>
    </p:spTree>
    <p:extLst>
      <p:ext uri="{BB962C8B-B14F-4D97-AF65-F5344CB8AC3E}">
        <p14:creationId xmlns:p14="http://schemas.microsoft.com/office/powerpoint/2010/main" val="56002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365125"/>
            <a:ext cx="10515600" cy="1325563"/>
          </a:xfrm>
        </p:spPr>
        <p:txBody>
          <a:bodyPr>
            <a:normAutofit/>
          </a:bodyPr>
          <a:lstStyle/>
          <a:p>
            <a:r>
              <a:rPr lang="fr-FR" dirty="0"/>
              <a:t>Le RTBA: quand est-il</a:t>
            </a:r>
            <a:br>
              <a:rPr lang="fr-FR" dirty="0"/>
            </a:br>
            <a:r>
              <a:rPr lang="fr-FR" dirty="0"/>
              <a:t> actif</a:t>
            </a:r>
          </a:p>
        </p:txBody>
      </p:sp>
      <p:sp>
        <p:nvSpPr>
          <p:cNvPr id="18" name="Content Placeholder 17">
            <a:extLst>
              <a:ext uri="{FF2B5EF4-FFF2-40B4-BE49-F238E27FC236}">
                <a16:creationId xmlns:a16="http://schemas.microsoft.com/office/drawing/2014/main" id="{5E9B0A7B-39FB-4D2D-8AE1-FAE42E2346A8}"/>
              </a:ext>
            </a:extLst>
          </p:cNvPr>
          <p:cNvSpPr>
            <a:spLocks noGrp="1"/>
          </p:cNvSpPr>
          <p:nvPr>
            <p:ph idx="1"/>
          </p:nvPr>
        </p:nvSpPr>
        <p:spPr>
          <a:xfrm>
            <a:off x="642938" y="1800225"/>
            <a:ext cx="4914900" cy="4692650"/>
          </a:xfrm>
        </p:spPr>
        <p:txBody>
          <a:bodyPr>
            <a:normAutofit fontScale="25000" lnSpcReduction="20000"/>
          </a:bodyPr>
          <a:lstStyle/>
          <a:p>
            <a:pPr algn="just"/>
            <a:r>
              <a:rPr lang="fr-FR" sz="5600" dirty="0"/>
              <a:t>Les horaires d’activation possibles sont définis dans l’AIP France ainsi que sur le cartouche de la carte RTBA.</a:t>
            </a:r>
          </a:p>
          <a:p>
            <a:pPr algn="just"/>
            <a:r>
              <a:rPr lang="fr-FR" sz="5600" dirty="0"/>
              <a:t> Les horaires d’activité réelle sont diffusés chaque jour à partir de 17h de la manière suivante :</a:t>
            </a:r>
          </a:p>
          <a:p>
            <a:pPr lvl="1" algn="just"/>
            <a:r>
              <a:rPr lang="fr-FR" sz="5600" dirty="0"/>
              <a:t>- sur le site DIRCAM rubrique «activité RTBA du jour» ;</a:t>
            </a:r>
          </a:p>
          <a:p>
            <a:pPr lvl="1" algn="just"/>
            <a:r>
              <a:rPr lang="fr-FR" sz="5600" dirty="0"/>
              <a:t>- au n° vert 0800.24.54.66 ;</a:t>
            </a:r>
          </a:p>
          <a:p>
            <a:pPr lvl="1" algn="just"/>
            <a:r>
              <a:rPr lang="fr-FR" sz="5600" dirty="0"/>
              <a:t>- sur le site SIA rubrique «NOTAM» et sur la carte AZBA;</a:t>
            </a:r>
          </a:p>
          <a:p>
            <a:pPr algn="just"/>
            <a:r>
              <a:rPr lang="fr-FR" sz="5600" dirty="0"/>
              <a:t>En vol, il est possible de connaitre l’état d’activation d’un tronçon sur demande auprès des organismes de la circulation aérienne adjacents, auprès d’un centre d’information de vol (FIC) ou d’une approche (APP) lorsqu’un secteur d’information de vol (SIV/APP) existe.</a:t>
            </a:r>
          </a:p>
          <a:p>
            <a:pPr algn="just"/>
            <a:r>
              <a:rPr lang="fr-FR" sz="5600" dirty="0">
                <a:solidFill>
                  <a:srgbClr val="FF0000"/>
                </a:solidFill>
              </a:rPr>
              <a:t>Attention, des zones réglementées temporaires reprenant les limites géographiques des tronçons du RTBA peuvent être créées à l’occasion d’exercices particuliers faisant l’objet de SUPAIP ou de NOTAM.</a:t>
            </a:r>
          </a:p>
          <a:p>
            <a:pPr algn="just"/>
            <a:r>
              <a:rPr lang="fr-FR" sz="5600" dirty="0"/>
              <a:t>La lecture du NOTAM AZBA ou de la rubrique cartes AZBA ne dispense donc pas de la consultation des SUP AIP et NOTAM publiés par ailleurs, l’ensemble faisant partie intégrante de la préparation du vol.</a:t>
            </a:r>
          </a:p>
          <a:p>
            <a:endParaRPr lang="fr-FR" sz="5600" dirty="0"/>
          </a:p>
          <a:p>
            <a:r>
              <a:rPr lang="fr-FR" sz="5600" dirty="0">
                <a:hlinkClick r:id="rId2"/>
              </a:rPr>
              <a:t>https://www.sia.aviation-civile.gouv.fr/schedules</a:t>
            </a:r>
            <a:endParaRPr lang="fr-FR" sz="5600" dirty="0"/>
          </a:p>
          <a:p>
            <a:endParaRPr lang="en-US" sz="1300" dirty="0"/>
          </a:p>
        </p:txBody>
      </p:sp>
      <p:pic>
        <p:nvPicPr>
          <p:cNvPr id="4" name="Image 3">
            <a:extLst>
              <a:ext uri="{FF2B5EF4-FFF2-40B4-BE49-F238E27FC236}">
                <a16:creationId xmlns:a16="http://schemas.microsoft.com/office/drawing/2014/main" id="{79E52A67-2F8A-0547-8F58-72D4C153C37B}"/>
              </a:ext>
            </a:extLst>
          </p:cNvPr>
          <p:cNvPicPr>
            <a:picLocks noChangeAspect="1"/>
          </p:cNvPicPr>
          <p:nvPr/>
        </p:nvPicPr>
        <p:blipFill>
          <a:blip r:embed="rId3"/>
          <a:stretch>
            <a:fillRect/>
          </a:stretch>
        </p:blipFill>
        <p:spPr>
          <a:xfrm>
            <a:off x="6326187" y="1690688"/>
            <a:ext cx="5400467" cy="4821237"/>
          </a:xfrm>
          <a:prstGeom prst="rect">
            <a:avLst/>
          </a:prstGeom>
        </p:spPr>
      </p:pic>
    </p:spTree>
    <p:extLst>
      <p:ext uri="{BB962C8B-B14F-4D97-AF65-F5344CB8AC3E}">
        <p14:creationId xmlns:p14="http://schemas.microsoft.com/office/powerpoint/2010/main" val="1410907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capture d’écran&#10;&#10;Description générée automatiquement">
            <a:extLst>
              <a:ext uri="{FF2B5EF4-FFF2-40B4-BE49-F238E27FC236}">
                <a16:creationId xmlns:a16="http://schemas.microsoft.com/office/drawing/2014/main" id="{D94C9765-B922-0E40-9D4C-0F3AFD9A070F}"/>
              </a:ext>
            </a:extLst>
          </p:cNvPr>
          <p:cNvPicPr>
            <a:picLocks noGrp="1" noChangeAspect="1"/>
          </p:cNvPicPr>
          <p:nvPr>
            <p:ph idx="1"/>
          </p:nvPr>
        </p:nvPicPr>
        <p:blipFill>
          <a:blip r:embed="rId2"/>
          <a:stretch>
            <a:fillRect/>
          </a:stretch>
        </p:blipFill>
        <p:spPr>
          <a:xfrm>
            <a:off x="1013548" y="1800225"/>
            <a:ext cx="4173680" cy="4692650"/>
          </a:xfrm>
          <a:effectLst>
            <a:outerShdw blurRad="50800" dist="50800" dir="5400000" sx="1000" sy="1000" algn="ctr" rotWithShape="0">
              <a:srgbClr val="000000"/>
            </a:outerShdw>
          </a:effectLst>
        </p:spPr>
      </p:pic>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365125"/>
            <a:ext cx="6462713" cy="1325563"/>
          </a:xfrm>
        </p:spPr>
        <p:txBody>
          <a:bodyPr>
            <a:normAutofit/>
          </a:bodyPr>
          <a:lstStyle/>
          <a:p>
            <a:r>
              <a:rPr lang="fr-FR" u="sng" dirty="0"/>
              <a:t>Séparation entre IFR et VFR</a:t>
            </a:r>
          </a:p>
        </p:txBody>
      </p:sp>
      <p:pic>
        <p:nvPicPr>
          <p:cNvPr id="4" name="Image 3">
            <a:extLst>
              <a:ext uri="{FF2B5EF4-FFF2-40B4-BE49-F238E27FC236}">
                <a16:creationId xmlns:a16="http://schemas.microsoft.com/office/drawing/2014/main" id="{79E52A67-2F8A-0547-8F58-72D4C153C37B}"/>
              </a:ext>
            </a:extLst>
          </p:cNvPr>
          <p:cNvPicPr>
            <a:picLocks noChangeAspect="1"/>
          </p:cNvPicPr>
          <p:nvPr/>
        </p:nvPicPr>
        <p:blipFill>
          <a:blip r:embed="rId3"/>
          <a:srcRect/>
          <a:stretch/>
        </p:blipFill>
        <p:spPr>
          <a:xfrm>
            <a:off x="5926137" y="2316486"/>
            <a:ext cx="5400467" cy="4371135"/>
          </a:xfrm>
          <a:prstGeom prst="rect">
            <a:avLst/>
          </a:prstGeom>
        </p:spPr>
      </p:pic>
      <p:sp>
        <p:nvSpPr>
          <p:cNvPr id="6" name="ZoneTexte 5">
            <a:extLst>
              <a:ext uri="{FF2B5EF4-FFF2-40B4-BE49-F238E27FC236}">
                <a16:creationId xmlns:a16="http://schemas.microsoft.com/office/drawing/2014/main" id="{0A9509B0-2AD7-0649-AF45-70B5BCD26C1A}"/>
              </a:ext>
            </a:extLst>
          </p:cNvPr>
          <p:cNvSpPr txBox="1"/>
          <p:nvPr/>
        </p:nvSpPr>
        <p:spPr>
          <a:xfrm>
            <a:off x="8829675" y="957263"/>
            <a:ext cx="184731" cy="369332"/>
          </a:xfrm>
          <a:prstGeom prst="rect">
            <a:avLst/>
          </a:prstGeom>
          <a:noFill/>
        </p:spPr>
        <p:txBody>
          <a:bodyPr wrap="none" rtlCol="0">
            <a:spAutoFit/>
          </a:bodyPr>
          <a:lstStyle/>
          <a:p>
            <a:endParaRPr lang="fr-FR" dirty="0"/>
          </a:p>
        </p:txBody>
      </p:sp>
      <p:pic>
        <p:nvPicPr>
          <p:cNvPr id="8" name="Image 7" descr="Une image contenant texte, signe&#10;&#10;Description générée automatiquement">
            <a:extLst>
              <a:ext uri="{FF2B5EF4-FFF2-40B4-BE49-F238E27FC236}">
                <a16:creationId xmlns:a16="http://schemas.microsoft.com/office/drawing/2014/main" id="{C6719E24-4FDB-2C49-A48D-C8126993C0B1}"/>
              </a:ext>
            </a:extLst>
          </p:cNvPr>
          <p:cNvPicPr>
            <a:picLocks noChangeAspect="1"/>
          </p:cNvPicPr>
          <p:nvPr/>
        </p:nvPicPr>
        <p:blipFill>
          <a:blip r:embed="rId4"/>
          <a:stretch>
            <a:fillRect/>
          </a:stretch>
        </p:blipFill>
        <p:spPr>
          <a:xfrm>
            <a:off x="8439872" y="170379"/>
            <a:ext cx="3238500" cy="1943100"/>
          </a:xfrm>
          <a:prstGeom prst="rect">
            <a:avLst/>
          </a:prstGeom>
        </p:spPr>
      </p:pic>
    </p:spTree>
    <p:extLst>
      <p:ext uri="{BB962C8B-B14F-4D97-AF65-F5344CB8AC3E}">
        <p14:creationId xmlns:p14="http://schemas.microsoft.com/office/powerpoint/2010/main" val="3164213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365125"/>
            <a:ext cx="6462713" cy="1325563"/>
          </a:xfrm>
        </p:spPr>
        <p:txBody>
          <a:bodyPr>
            <a:normAutofit/>
          </a:bodyPr>
          <a:lstStyle/>
          <a:p>
            <a:r>
              <a:rPr lang="fr-FR" dirty="0"/>
              <a:t>Questions QCM</a:t>
            </a:r>
          </a:p>
        </p:txBody>
      </p:sp>
      <p:sp>
        <p:nvSpPr>
          <p:cNvPr id="6" name="ZoneTexte 5">
            <a:extLst>
              <a:ext uri="{FF2B5EF4-FFF2-40B4-BE49-F238E27FC236}">
                <a16:creationId xmlns:a16="http://schemas.microsoft.com/office/drawing/2014/main" id="{0A9509B0-2AD7-0649-AF45-70B5BCD26C1A}"/>
              </a:ext>
            </a:extLst>
          </p:cNvPr>
          <p:cNvSpPr txBox="1"/>
          <p:nvPr/>
        </p:nvSpPr>
        <p:spPr>
          <a:xfrm>
            <a:off x="8829675" y="957263"/>
            <a:ext cx="184731" cy="369332"/>
          </a:xfrm>
          <a:prstGeom prst="rect">
            <a:avLst/>
          </a:prstGeom>
          <a:noFill/>
        </p:spPr>
        <p:txBody>
          <a:bodyPr wrap="none" rtlCol="0">
            <a:spAutoFit/>
          </a:bodyPr>
          <a:lstStyle/>
          <a:p>
            <a:endParaRPr lang="fr-FR" dirty="0"/>
          </a:p>
        </p:txBody>
      </p:sp>
      <p:pic>
        <p:nvPicPr>
          <p:cNvPr id="4" name="Espace réservé du contenu 3" descr="Une image contenant horloge&#10;&#10;Description générée automatiquement">
            <a:extLst>
              <a:ext uri="{FF2B5EF4-FFF2-40B4-BE49-F238E27FC236}">
                <a16:creationId xmlns:a16="http://schemas.microsoft.com/office/drawing/2014/main" id="{055CC2E5-D709-F34C-B0A2-7F90BA29EF8B}"/>
              </a:ext>
            </a:extLst>
          </p:cNvPr>
          <p:cNvPicPr>
            <a:picLocks noGrp="1" noChangeAspect="1"/>
          </p:cNvPicPr>
          <p:nvPr>
            <p:ph idx="1"/>
          </p:nvPr>
        </p:nvPicPr>
        <p:blipFill>
          <a:blip r:embed="rId2"/>
          <a:stretch>
            <a:fillRect/>
          </a:stretch>
        </p:blipFill>
        <p:spPr>
          <a:xfrm>
            <a:off x="468313" y="3103127"/>
            <a:ext cx="10515600" cy="1526458"/>
          </a:xfrm>
        </p:spPr>
      </p:pic>
    </p:spTree>
    <p:extLst>
      <p:ext uri="{BB962C8B-B14F-4D97-AF65-F5344CB8AC3E}">
        <p14:creationId xmlns:p14="http://schemas.microsoft.com/office/powerpoint/2010/main" val="1461948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365125"/>
            <a:ext cx="6462713" cy="1325563"/>
          </a:xfrm>
        </p:spPr>
        <p:txBody>
          <a:bodyPr>
            <a:normAutofit/>
          </a:bodyPr>
          <a:lstStyle/>
          <a:p>
            <a:r>
              <a:rPr lang="fr-FR" dirty="0" err="1"/>
              <a:t>Phraseologie</a:t>
            </a:r>
            <a:r>
              <a:rPr lang="fr-FR" dirty="0"/>
              <a:t> Radio</a:t>
            </a:r>
          </a:p>
        </p:txBody>
      </p:sp>
      <p:sp>
        <p:nvSpPr>
          <p:cNvPr id="6" name="ZoneTexte 5">
            <a:extLst>
              <a:ext uri="{FF2B5EF4-FFF2-40B4-BE49-F238E27FC236}">
                <a16:creationId xmlns:a16="http://schemas.microsoft.com/office/drawing/2014/main" id="{0A9509B0-2AD7-0649-AF45-70B5BCD26C1A}"/>
              </a:ext>
            </a:extLst>
          </p:cNvPr>
          <p:cNvSpPr txBox="1"/>
          <p:nvPr/>
        </p:nvSpPr>
        <p:spPr>
          <a:xfrm>
            <a:off x="8829675" y="957263"/>
            <a:ext cx="184731" cy="369332"/>
          </a:xfrm>
          <a:prstGeom prst="rect">
            <a:avLst/>
          </a:prstGeom>
          <a:noFill/>
        </p:spPr>
        <p:txBody>
          <a:bodyPr wrap="none" rtlCol="0">
            <a:spAutoFit/>
          </a:bodyPr>
          <a:lstStyle/>
          <a:p>
            <a:endParaRPr lang="fr-FR" dirty="0"/>
          </a:p>
        </p:txBody>
      </p:sp>
      <p:sp>
        <p:nvSpPr>
          <p:cNvPr id="7" name="Espace réservé du contenu 6">
            <a:extLst>
              <a:ext uri="{FF2B5EF4-FFF2-40B4-BE49-F238E27FC236}">
                <a16:creationId xmlns:a16="http://schemas.microsoft.com/office/drawing/2014/main" id="{A31251C3-F1BB-4D46-B705-33A8D97A256B}"/>
              </a:ext>
            </a:extLst>
          </p:cNvPr>
          <p:cNvSpPr>
            <a:spLocks noGrp="1"/>
          </p:cNvSpPr>
          <p:nvPr>
            <p:ph idx="1"/>
          </p:nvPr>
        </p:nvSpPr>
        <p:spPr>
          <a:xfrm>
            <a:off x="469106" y="1690688"/>
            <a:ext cx="10515600" cy="4351338"/>
          </a:xfrm>
        </p:spPr>
        <p:txBody>
          <a:bodyPr/>
          <a:lstStyle/>
          <a:p>
            <a:endParaRPr lang="fr-FR" dirty="0">
              <a:hlinkClick r:id="rId2"/>
            </a:endParaRPr>
          </a:p>
          <a:p>
            <a:r>
              <a:rPr lang="fr-FR" dirty="0">
                <a:hlinkClick r:id="rId3"/>
              </a:rPr>
              <a:t>https://www.sia.aviation-civile.gouv.fr/reglementation</a:t>
            </a:r>
            <a:endParaRPr lang="fr-FR" dirty="0">
              <a:hlinkClick r:id="rId2"/>
            </a:endParaRPr>
          </a:p>
          <a:p>
            <a:endParaRPr lang="fr-FR" dirty="0">
              <a:hlinkClick r:id="rId2"/>
            </a:endParaRPr>
          </a:p>
          <a:p>
            <a:r>
              <a:rPr lang="fr-FR" dirty="0">
                <a:hlinkClick r:id="rId2"/>
              </a:rPr>
              <a:t>https://www.youtube.com/watch?v=65kQhuYVTuI</a:t>
            </a:r>
            <a:endParaRPr lang="fr-FR" dirty="0"/>
          </a:p>
          <a:p>
            <a:endParaRPr lang="fr-FR" dirty="0"/>
          </a:p>
          <a:p>
            <a:r>
              <a:rPr lang="fr-FR" dirty="0">
                <a:hlinkClick r:id="rId4"/>
              </a:rPr>
              <a:t>https://youtu.be/YmpFfGEVUJ8</a:t>
            </a:r>
            <a:endParaRPr lang="fr-FR" dirty="0"/>
          </a:p>
          <a:p>
            <a:endParaRPr lang="fr-FR" dirty="0"/>
          </a:p>
        </p:txBody>
      </p:sp>
    </p:spTree>
    <p:extLst>
      <p:ext uri="{BB962C8B-B14F-4D97-AF65-F5344CB8AC3E}">
        <p14:creationId xmlns:p14="http://schemas.microsoft.com/office/powerpoint/2010/main" val="365717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1662EF5-1212-5845-8257-491761500A75}"/>
              </a:ext>
            </a:extLst>
          </p:cNvPr>
          <p:cNvSpPr>
            <a:spLocks noGrp="1"/>
          </p:cNvSpPr>
          <p:nvPr>
            <p:ph type="title"/>
          </p:nvPr>
        </p:nvSpPr>
        <p:spPr>
          <a:xfrm>
            <a:off x="838200" y="963877"/>
            <a:ext cx="3494362" cy="4930246"/>
          </a:xfrm>
        </p:spPr>
        <p:txBody>
          <a:bodyPr>
            <a:normAutofit/>
          </a:bodyPr>
          <a:lstStyle/>
          <a:p>
            <a:pPr algn="r"/>
            <a:r>
              <a:rPr lang="fr-FR" sz="4100" dirty="0">
                <a:solidFill>
                  <a:schemeClr val="accent1"/>
                </a:solidFill>
              </a:rPr>
              <a:t>Règlementation aérienne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1788A4A9-FCAD-BA4A-98AA-281E47A71004}"/>
              </a:ext>
            </a:extLst>
          </p:cNvPr>
          <p:cNvSpPr>
            <a:spLocks noGrp="1"/>
          </p:cNvSpPr>
          <p:nvPr>
            <p:ph idx="1"/>
          </p:nvPr>
        </p:nvSpPr>
        <p:spPr>
          <a:xfrm>
            <a:off x="4976031" y="963877"/>
            <a:ext cx="6377769" cy="5294048"/>
          </a:xfrm>
        </p:spPr>
        <p:txBody>
          <a:bodyPr anchor="ctr">
            <a:normAutofit/>
          </a:bodyPr>
          <a:lstStyle/>
          <a:p>
            <a:r>
              <a:rPr lang="fr-FR" sz="1900" b="1" dirty="0"/>
              <a:t>C’est le 7 décembre 1944 que fut signée la Convention de Chicago, celle-ci serait gérée par l’OACI (Organisation de l’Aviation Civile Internationale).</a:t>
            </a:r>
            <a:br>
              <a:rPr lang="fr-FR" sz="1900" b="1" dirty="0"/>
            </a:br>
            <a:endParaRPr lang="fr-FR" sz="1900" b="1" dirty="0"/>
          </a:p>
          <a:p>
            <a:r>
              <a:rPr lang="fr-FR" sz="1900" b="1" dirty="0">
                <a:solidFill>
                  <a:schemeClr val="accent2">
                    <a:lumMod val="75000"/>
                  </a:schemeClr>
                </a:solidFill>
              </a:rPr>
              <a:t>Principes de la Convention de Chicago :</a:t>
            </a:r>
          </a:p>
          <a:p>
            <a:pPr lvl="1"/>
            <a:r>
              <a:rPr lang="fr-FR" sz="1900" dirty="0"/>
              <a:t>- souveraineté de chaque état dans son espace aérien. La seule loi applicable aux vols internationaux est la loi nationale du pays survolé.</a:t>
            </a:r>
          </a:p>
          <a:p>
            <a:r>
              <a:rPr lang="fr-FR" sz="1900" dirty="0"/>
              <a:t>La France est représentée à l’OACI par le Ministre chargé de l’Aviation Civile qui est, entre autre, responsable de l’application de la réglementation de la circulation aérienne sur le territoire Français.</a:t>
            </a:r>
          </a:p>
          <a:p>
            <a:pPr lvl="1"/>
            <a:r>
              <a:rPr lang="fr-FR" sz="1900" dirty="0"/>
              <a:t>Ce ministre chargé de l’aviation civile a la tutelle de la Direction Générale de l’Aviation Civile (DGAC), laquelle assure aux usagers des services aéronautiques (services de la circulation aérienne) par l’intermédiaire des tours de contrôle et centres de contrôle régionaux.</a:t>
            </a:r>
          </a:p>
          <a:p>
            <a:endParaRPr lang="fr-FR" sz="1900" dirty="0"/>
          </a:p>
        </p:txBody>
      </p:sp>
    </p:spTree>
    <p:extLst>
      <p:ext uri="{BB962C8B-B14F-4D97-AF65-F5344CB8AC3E}">
        <p14:creationId xmlns:p14="http://schemas.microsoft.com/office/powerpoint/2010/main" val="728711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13291F-CFB9-7741-A453-10B9508FDB91}"/>
              </a:ext>
            </a:extLst>
          </p:cNvPr>
          <p:cNvSpPr>
            <a:spLocks noGrp="1"/>
          </p:cNvSpPr>
          <p:nvPr>
            <p:ph type="title"/>
          </p:nvPr>
        </p:nvSpPr>
        <p:spPr/>
        <p:txBody>
          <a:bodyPr/>
          <a:lstStyle/>
          <a:p>
            <a:r>
              <a:rPr lang="fr-FR" dirty="0"/>
              <a:t>AGENDA prévisionnel</a:t>
            </a:r>
          </a:p>
        </p:txBody>
      </p:sp>
      <p:sp>
        <p:nvSpPr>
          <p:cNvPr id="3" name="Espace réservé du contenu 2">
            <a:extLst>
              <a:ext uri="{FF2B5EF4-FFF2-40B4-BE49-F238E27FC236}">
                <a16:creationId xmlns:a16="http://schemas.microsoft.com/office/drawing/2014/main" id="{BB05E3FD-B093-1D42-9FCD-72E212156B7A}"/>
              </a:ext>
            </a:extLst>
          </p:cNvPr>
          <p:cNvSpPr>
            <a:spLocks noGrp="1"/>
          </p:cNvSpPr>
          <p:nvPr>
            <p:ph idx="1"/>
          </p:nvPr>
        </p:nvSpPr>
        <p:spPr/>
        <p:txBody>
          <a:bodyPr>
            <a:normAutofit/>
          </a:bodyPr>
          <a:lstStyle/>
          <a:p>
            <a:r>
              <a:rPr lang="fr-FR" strike="sngStrike" dirty="0"/>
              <a:t>Espaces Aériens		=&gt; 		27 Novembre </a:t>
            </a:r>
          </a:p>
          <a:p>
            <a:r>
              <a:rPr lang="fr-FR" dirty="0"/>
              <a:t>Règlementation		=&gt;		04 Décembre </a:t>
            </a:r>
          </a:p>
          <a:p>
            <a:r>
              <a:rPr lang="fr-FR" dirty="0"/>
              <a:t>Météorologie		=&gt;		11 Décembre</a:t>
            </a:r>
          </a:p>
          <a:p>
            <a:r>
              <a:rPr lang="fr-FR" dirty="0"/>
              <a:t>Aérodynamique		=&gt;		08 Janvier</a:t>
            </a:r>
          </a:p>
          <a:p>
            <a:r>
              <a:rPr lang="fr-FR" dirty="0"/>
              <a:t>Altimétrie			=&gt;		15 Janvier</a:t>
            </a:r>
          </a:p>
          <a:p>
            <a:r>
              <a:rPr lang="fr-FR" dirty="0"/>
              <a:t>Navigation			=&gt;		22 Janvier</a:t>
            </a:r>
          </a:p>
          <a:p>
            <a:r>
              <a:rPr lang="fr-FR" dirty="0"/>
              <a:t>Forum Sécurité		=&gt;		12 Mars (en commun)</a:t>
            </a:r>
          </a:p>
        </p:txBody>
      </p:sp>
    </p:spTree>
    <p:extLst>
      <p:ext uri="{BB962C8B-B14F-4D97-AF65-F5344CB8AC3E}">
        <p14:creationId xmlns:p14="http://schemas.microsoft.com/office/powerpoint/2010/main" val="372786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capture d’écran&#10;&#10;Description générée automatiquement">
            <a:extLst>
              <a:ext uri="{FF2B5EF4-FFF2-40B4-BE49-F238E27FC236}">
                <a16:creationId xmlns:a16="http://schemas.microsoft.com/office/drawing/2014/main" id="{47E835EB-F77A-0747-916E-90034389FF0C}"/>
              </a:ext>
            </a:extLst>
          </p:cNvPr>
          <p:cNvPicPr>
            <a:picLocks noGrp="1" noChangeAspect="1"/>
          </p:cNvPicPr>
          <p:nvPr>
            <p:ph idx="1"/>
          </p:nvPr>
        </p:nvPicPr>
        <p:blipFill rotWithShape="1">
          <a:blip r:embed="rId2"/>
          <a:srcRect b="9274"/>
          <a:stretch/>
        </p:blipFill>
        <p:spPr>
          <a:xfrm>
            <a:off x="20" y="10"/>
            <a:ext cx="12191980" cy="6857990"/>
          </a:xfrm>
          <a:prstGeom prst="rect">
            <a:avLst/>
          </a:prstGeom>
        </p:spPr>
      </p:pic>
    </p:spTree>
    <p:extLst>
      <p:ext uri="{BB962C8B-B14F-4D97-AF65-F5344CB8AC3E}">
        <p14:creationId xmlns:p14="http://schemas.microsoft.com/office/powerpoint/2010/main" val="279277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Espace réservé du contenu 8" descr="Une image contenant texte, carte&#10;&#10;Description générée automatiquement">
            <a:hlinkClick r:id="rId2"/>
            <a:extLst>
              <a:ext uri="{FF2B5EF4-FFF2-40B4-BE49-F238E27FC236}">
                <a16:creationId xmlns:a16="http://schemas.microsoft.com/office/drawing/2014/main" id="{9081BC90-1FEA-D649-8562-FD4DC83D041B}"/>
              </a:ext>
            </a:extLst>
          </p:cNvPr>
          <p:cNvPicPr>
            <a:picLocks noGrp="1" noChangeAspect="1"/>
          </p:cNvPicPr>
          <p:nvPr>
            <p:ph idx="1"/>
          </p:nvPr>
        </p:nvPicPr>
        <p:blipFill rotWithShape="1">
          <a:blip r:embed="rId3"/>
          <a:srcRect t="12195" b="2900"/>
          <a:stretch/>
        </p:blipFill>
        <p:spPr>
          <a:xfrm>
            <a:off x="20" y="10"/>
            <a:ext cx="12191980" cy="6857990"/>
          </a:xfrm>
          <a:prstGeom prst="rect">
            <a:avLst/>
          </a:prstGeom>
        </p:spPr>
      </p:pic>
      <p:pic>
        <p:nvPicPr>
          <p:cNvPr id="3" name="Espace réservé du contenu 8" descr="Une image contenant texte, carte&#10;&#10;Description générée automatiquement">
            <a:hlinkClick r:id="rId2"/>
            <a:extLst>
              <a:ext uri="{FF2B5EF4-FFF2-40B4-BE49-F238E27FC236}">
                <a16:creationId xmlns:a16="http://schemas.microsoft.com/office/drawing/2014/main" id="{67B34036-DC5E-2E4D-9470-B94001629D03}"/>
              </a:ext>
            </a:extLst>
          </p:cNvPr>
          <p:cNvPicPr>
            <a:picLocks noChangeAspect="1"/>
          </p:cNvPicPr>
          <p:nvPr/>
        </p:nvPicPr>
        <p:blipFill rotWithShape="1">
          <a:blip r:embed="rId3"/>
          <a:srcRect t="12195" b="2900"/>
          <a:stretch/>
        </p:blipFill>
        <p:spPr>
          <a:xfrm>
            <a:off x="80231" y="0"/>
            <a:ext cx="12191980" cy="6857990"/>
          </a:xfrm>
          <a:prstGeom prst="rect">
            <a:avLst/>
          </a:prstGeom>
        </p:spPr>
      </p:pic>
    </p:spTree>
    <p:extLst>
      <p:ext uri="{BB962C8B-B14F-4D97-AF65-F5344CB8AC3E}">
        <p14:creationId xmlns:p14="http://schemas.microsoft.com/office/powerpoint/2010/main" val="385935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648929" y="629266"/>
            <a:ext cx="5127031" cy="2203144"/>
          </a:xfrm>
        </p:spPr>
        <p:txBody>
          <a:bodyPr>
            <a:normAutofit fontScale="90000"/>
          </a:bodyPr>
          <a:lstStyle/>
          <a:p>
            <a:r>
              <a:rPr lang="fr-FR" sz="2400" b="1" dirty="0"/>
              <a:t>Divisions de l'espace aérien</a:t>
            </a:r>
            <a:br>
              <a:rPr lang="fr-FR" sz="1400" dirty="0"/>
            </a:br>
            <a:r>
              <a:rPr lang="fr-FR" sz="2000" dirty="0"/>
              <a:t>L'espace aérien est subdivisé horizontalement en :</a:t>
            </a:r>
            <a:br>
              <a:rPr lang="fr-FR" sz="2000" dirty="0"/>
            </a:br>
            <a:r>
              <a:rPr lang="fr-FR" sz="2000" dirty="0"/>
              <a:t>– </a:t>
            </a:r>
            <a:r>
              <a:rPr lang="fr-FR" sz="2000" dirty="0">
                <a:solidFill>
                  <a:schemeClr val="accent2">
                    <a:lumMod val="75000"/>
                  </a:schemeClr>
                </a:solidFill>
              </a:rPr>
              <a:t>Espace aérien inférieur </a:t>
            </a:r>
            <a:r>
              <a:rPr lang="fr-FR" sz="2000" dirty="0"/>
              <a:t>: du sol au FL 195, il contient les FIR (Flight Information Région ou Régions d'Information de</a:t>
            </a:r>
            <a:br>
              <a:rPr lang="fr-FR" sz="2000" dirty="0"/>
            </a:br>
            <a:r>
              <a:rPr lang="fr-FR" sz="2000" dirty="0"/>
              <a:t>Vol) ;</a:t>
            </a:r>
            <a:br>
              <a:rPr lang="fr-FR" sz="2000" dirty="0"/>
            </a:br>
            <a:r>
              <a:rPr lang="fr-FR" sz="2000" dirty="0"/>
              <a:t>– </a:t>
            </a:r>
            <a:r>
              <a:rPr lang="fr-FR" sz="2000" dirty="0">
                <a:solidFill>
                  <a:schemeClr val="accent2">
                    <a:lumMod val="75000"/>
                  </a:schemeClr>
                </a:solidFill>
              </a:rPr>
              <a:t>Espace aérien supérieur </a:t>
            </a:r>
            <a:r>
              <a:rPr lang="fr-FR" sz="2000" dirty="0"/>
              <a:t>: à partir du FL 195, appelé UIR (</a:t>
            </a:r>
            <a:r>
              <a:rPr lang="fr-FR" sz="2000" dirty="0" err="1"/>
              <a:t>Upper</a:t>
            </a:r>
            <a:r>
              <a:rPr lang="fr-FR" sz="2000" dirty="0"/>
              <a:t> Information </a:t>
            </a:r>
            <a:r>
              <a:rPr lang="fr-FR" sz="2000" dirty="0" err="1"/>
              <a:t>Region</a:t>
            </a:r>
            <a:r>
              <a:rPr lang="fr-FR" sz="2000" dirty="0"/>
              <a:t>).</a:t>
            </a:r>
          </a:p>
        </p:txBody>
      </p:sp>
      <p:sp>
        <p:nvSpPr>
          <p:cNvPr id="18" name="Content Placeholder 17">
            <a:extLst>
              <a:ext uri="{FF2B5EF4-FFF2-40B4-BE49-F238E27FC236}">
                <a16:creationId xmlns:a16="http://schemas.microsoft.com/office/drawing/2014/main" id="{5E9B0A7B-39FB-4D2D-8AE1-FAE42E2346A8}"/>
              </a:ext>
            </a:extLst>
          </p:cNvPr>
          <p:cNvSpPr>
            <a:spLocks noGrp="1"/>
          </p:cNvSpPr>
          <p:nvPr>
            <p:ph idx="1"/>
          </p:nvPr>
        </p:nvSpPr>
        <p:spPr>
          <a:xfrm>
            <a:off x="648930" y="3077737"/>
            <a:ext cx="5127029" cy="3146082"/>
          </a:xfrm>
        </p:spPr>
        <p:txBody>
          <a:bodyPr>
            <a:normAutofit/>
          </a:bodyPr>
          <a:lstStyle/>
          <a:p>
            <a:r>
              <a:rPr lang="fr-FR" sz="1800" dirty="0">
                <a:solidFill>
                  <a:schemeClr val="accent2">
                    <a:lumMod val="75000"/>
                  </a:schemeClr>
                </a:solidFill>
              </a:rPr>
              <a:t>Les Régions d'information de vol (FIR)  </a:t>
            </a:r>
            <a:r>
              <a:rPr lang="fr-FR" sz="1800" dirty="0"/>
              <a:t>sont les portions d'espace aérien dans lesquelles il est décidé d'établir un service d’information de vol et un service d'alerte. Les FIR sont au nombre de 5 en France : Paris, Brest, Bordeaux, Reims, Marseille. Chaque FIR est munie d'un Centre d'Information de Vol, ou est subdivisée en Secteurs d'Information de Vol (SIV) dans lesquels le service d'information de vol est assuré par des organismes de contrôle. Les FIR couvrent la totalité du territoire.</a:t>
            </a:r>
          </a:p>
          <a:p>
            <a:endParaRPr lang="en-US" dirty="0"/>
          </a:p>
        </p:txBody>
      </p:sp>
      <p:pic>
        <p:nvPicPr>
          <p:cNvPr id="14" name="Espace réservé du contenu 13" descr="Une image contenant texte, carte&#10;&#10;Description générée automatiquement">
            <a:extLst>
              <a:ext uri="{FF2B5EF4-FFF2-40B4-BE49-F238E27FC236}">
                <a16:creationId xmlns:a16="http://schemas.microsoft.com/office/drawing/2014/main" id="{B1931B12-AE70-5B4D-9264-A905B2E5113D}"/>
              </a:ext>
            </a:extLst>
          </p:cNvPr>
          <p:cNvPicPr>
            <a:picLocks noChangeAspect="1"/>
          </p:cNvPicPr>
          <p:nvPr/>
        </p:nvPicPr>
        <p:blipFill rotWithShape="1">
          <a:blip r:embed="rId2"/>
          <a:srcRect l="2082" r="1" b="1"/>
          <a:stretch/>
        </p:blipFill>
        <p:spPr>
          <a:xfrm>
            <a:off x="6090613" y="640082"/>
            <a:ext cx="5461724" cy="5577837"/>
          </a:xfrm>
          <a:prstGeom prst="rect">
            <a:avLst/>
          </a:prstGeom>
          <a:effectLst/>
        </p:spPr>
      </p:pic>
    </p:spTree>
    <p:extLst>
      <p:ext uri="{BB962C8B-B14F-4D97-AF65-F5344CB8AC3E}">
        <p14:creationId xmlns:p14="http://schemas.microsoft.com/office/powerpoint/2010/main" val="322685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477479" y="2498570"/>
            <a:ext cx="3251559" cy="1860860"/>
          </a:xfrm>
        </p:spPr>
        <p:txBody>
          <a:bodyPr>
            <a:normAutofit/>
          </a:bodyPr>
          <a:lstStyle/>
          <a:p>
            <a:r>
              <a:rPr lang="fr-FR" sz="2800" b="1" dirty="0"/>
              <a:t>Secteur d’information de vol (SIV)</a:t>
            </a:r>
          </a:p>
        </p:txBody>
      </p:sp>
      <p:sp>
        <p:nvSpPr>
          <p:cNvPr id="18" name="Content Placeholder 17">
            <a:extLst>
              <a:ext uri="{FF2B5EF4-FFF2-40B4-BE49-F238E27FC236}">
                <a16:creationId xmlns:a16="http://schemas.microsoft.com/office/drawing/2014/main" id="{5E9B0A7B-39FB-4D2D-8AE1-FAE42E2346A8}"/>
              </a:ext>
            </a:extLst>
          </p:cNvPr>
          <p:cNvSpPr>
            <a:spLocks noGrp="1"/>
          </p:cNvSpPr>
          <p:nvPr>
            <p:ph idx="1"/>
          </p:nvPr>
        </p:nvSpPr>
        <p:spPr>
          <a:xfrm>
            <a:off x="191729" y="6338248"/>
            <a:ext cx="4165957" cy="753754"/>
          </a:xfrm>
        </p:spPr>
        <p:txBody>
          <a:bodyPr>
            <a:normAutofit/>
          </a:bodyPr>
          <a:lstStyle/>
          <a:p>
            <a:pPr marL="0" indent="0">
              <a:buNone/>
            </a:pPr>
            <a:r>
              <a:rPr lang="en-US" sz="1400" dirty="0">
                <a:hlinkClick r:id="rId2"/>
              </a:rPr>
              <a:t>https://www.geoportail.gouv.fr/donnees/carte-oaci-vfr</a:t>
            </a:r>
            <a:endParaRPr lang="en-US" sz="1400" dirty="0"/>
          </a:p>
        </p:txBody>
      </p:sp>
      <p:pic>
        <p:nvPicPr>
          <p:cNvPr id="14" name="Espace réservé du contenu 13">
            <a:extLst>
              <a:ext uri="{FF2B5EF4-FFF2-40B4-BE49-F238E27FC236}">
                <a16:creationId xmlns:a16="http://schemas.microsoft.com/office/drawing/2014/main" id="{B1931B12-AE70-5B4D-9264-A905B2E5113D}"/>
              </a:ext>
            </a:extLst>
          </p:cNvPr>
          <p:cNvPicPr>
            <a:picLocks noChangeAspect="1"/>
          </p:cNvPicPr>
          <p:nvPr/>
        </p:nvPicPr>
        <p:blipFill>
          <a:blip r:embed="rId3"/>
          <a:srcRect/>
          <a:stretch/>
        </p:blipFill>
        <p:spPr>
          <a:xfrm>
            <a:off x="4134964" y="742917"/>
            <a:ext cx="7417373" cy="5480902"/>
          </a:xfrm>
          <a:prstGeom prst="rect">
            <a:avLst/>
          </a:prstGeom>
          <a:effectLst/>
        </p:spPr>
      </p:pic>
    </p:spTree>
    <p:extLst>
      <p:ext uri="{BB962C8B-B14F-4D97-AF65-F5344CB8AC3E}">
        <p14:creationId xmlns:p14="http://schemas.microsoft.com/office/powerpoint/2010/main" val="470884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4219E65-0F61-DB5B-D106-9CD87D80F59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Les espaces aériens en France</a:t>
            </a:r>
          </a:p>
        </p:txBody>
      </p:sp>
      <p:pic>
        <p:nvPicPr>
          <p:cNvPr id="5" name="Espace réservé du contenu 4">
            <a:extLst>
              <a:ext uri="{FF2B5EF4-FFF2-40B4-BE49-F238E27FC236}">
                <a16:creationId xmlns:a16="http://schemas.microsoft.com/office/drawing/2014/main" id="{83B5338D-1AF0-B97B-0C30-8D4A7560C15F}"/>
              </a:ext>
            </a:extLst>
          </p:cNvPr>
          <p:cNvPicPr>
            <a:picLocks noGrp="1" noChangeAspect="1"/>
          </p:cNvPicPr>
          <p:nvPr>
            <p:ph idx="1"/>
          </p:nvPr>
        </p:nvPicPr>
        <p:blipFill>
          <a:blip r:embed="rId2"/>
          <a:stretch>
            <a:fillRect/>
          </a:stretch>
        </p:blipFill>
        <p:spPr>
          <a:xfrm>
            <a:off x="4777316" y="1037639"/>
            <a:ext cx="6780700" cy="4780393"/>
          </a:xfrm>
          <a:prstGeom prst="rect">
            <a:avLst/>
          </a:prstGeom>
        </p:spPr>
      </p:pic>
    </p:spTree>
    <p:extLst>
      <p:ext uri="{BB962C8B-B14F-4D97-AF65-F5344CB8AC3E}">
        <p14:creationId xmlns:p14="http://schemas.microsoft.com/office/powerpoint/2010/main" val="310162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365125"/>
            <a:ext cx="10515600" cy="1325563"/>
          </a:xfrm>
        </p:spPr>
        <p:txBody>
          <a:bodyPr>
            <a:normAutofit/>
          </a:bodyPr>
          <a:lstStyle/>
          <a:p>
            <a:r>
              <a:rPr lang="fr-FR" dirty="0"/>
              <a:t>Les classes d’espaces aériens</a:t>
            </a:r>
          </a:p>
        </p:txBody>
      </p:sp>
      <p:sp>
        <p:nvSpPr>
          <p:cNvPr id="18" name="Content Placeholder 17">
            <a:extLst>
              <a:ext uri="{FF2B5EF4-FFF2-40B4-BE49-F238E27FC236}">
                <a16:creationId xmlns:a16="http://schemas.microsoft.com/office/drawing/2014/main" id="{5E9B0A7B-39FB-4D2D-8AE1-FAE42E2346A8}"/>
              </a:ext>
            </a:extLst>
          </p:cNvPr>
          <p:cNvSpPr>
            <a:spLocks noGrp="1"/>
          </p:cNvSpPr>
          <p:nvPr>
            <p:ph idx="1"/>
          </p:nvPr>
        </p:nvSpPr>
        <p:spPr>
          <a:xfrm>
            <a:off x="838200" y="1825625"/>
            <a:ext cx="3797807" cy="4351338"/>
          </a:xfrm>
        </p:spPr>
        <p:txBody>
          <a:bodyPr>
            <a:normAutofit fontScale="70000" lnSpcReduction="20000"/>
          </a:bodyPr>
          <a:lstStyle/>
          <a:p>
            <a:r>
              <a:rPr lang="fr-FR" dirty="0"/>
              <a:t> En France, il n'y a pas d'espace aérien de classe B et F.</a:t>
            </a:r>
          </a:p>
          <a:p>
            <a:r>
              <a:rPr lang="fr-FR" dirty="0"/>
              <a:t>Depuis peu, il n'y a plus de CTR de classe E en France, c'est au minimum de la classe D.</a:t>
            </a:r>
          </a:p>
          <a:p>
            <a:r>
              <a:rPr lang="fr-FR" dirty="0"/>
              <a:t>Au-dessus du FL115, c'est de la classe D partout. </a:t>
            </a:r>
            <a:br>
              <a:rPr lang="fr-FR" dirty="0"/>
            </a:br>
            <a:r>
              <a:rPr lang="fr-FR" dirty="0"/>
              <a:t>En théorie, les VFR peuvent demander une clairance pour voler au dessus du FL 115 ; en pratique le contrôle refuse les VFR.</a:t>
            </a:r>
          </a:p>
          <a:p>
            <a:r>
              <a:rPr lang="fr-FR" dirty="0"/>
              <a:t>Dans les EAC, tout changement de votre altitude ou de votre route doit faire l'objet d'une autorisation du contrôle.</a:t>
            </a:r>
          </a:p>
          <a:p>
            <a:endParaRPr lang="fr-FR" dirty="0"/>
          </a:p>
        </p:txBody>
      </p:sp>
      <p:pic>
        <p:nvPicPr>
          <p:cNvPr id="5" name="Espace réservé du contenu 13">
            <a:extLst>
              <a:ext uri="{FF2B5EF4-FFF2-40B4-BE49-F238E27FC236}">
                <a16:creationId xmlns:a16="http://schemas.microsoft.com/office/drawing/2014/main" id="{72D6B14D-D884-A242-B6E8-E76C741A8AEB}"/>
              </a:ext>
            </a:extLst>
          </p:cNvPr>
          <p:cNvPicPr>
            <a:picLocks noChangeAspect="1"/>
          </p:cNvPicPr>
          <p:nvPr/>
        </p:nvPicPr>
        <p:blipFill>
          <a:blip r:embed="rId2"/>
          <a:srcRect/>
          <a:stretch/>
        </p:blipFill>
        <p:spPr>
          <a:xfrm>
            <a:off x="5125556" y="1904282"/>
            <a:ext cx="6739468" cy="3900962"/>
          </a:xfrm>
          <a:prstGeom prst="rect">
            <a:avLst/>
          </a:prstGeom>
        </p:spPr>
      </p:pic>
    </p:spTree>
    <p:extLst>
      <p:ext uri="{BB962C8B-B14F-4D97-AF65-F5344CB8AC3E}">
        <p14:creationId xmlns:p14="http://schemas.microsoft.com/office/powerpoint/2010/main" val="416403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365125"/>
            <a:ext cx="10515600" cy="1325563"/>
          </a:xfrm>
        </p:spPr>
        <p:txBody>
          <a:bodyPr>
            <a:normAutofit/>
          </a:bodyPr>
          <a:lstStyle/>
          <a:p>
            <a:r>
              <a:rPr lang="fr-FR" dirty="0"/>
              <a:t>Régions et zones de contrôle</a:t>
            </a:r>
          </a:p>
        </p:txBody>
      </p:sp>
      <p:sp>
        <p:nvSpPr>
          <p:cNvPr id="18" name="Content Placeholder 17">
            <a:extLst>
              <a:ext uri="{FF2B5EF4-FFF2-40B4-BE49-F238E27FC236}">
                <a16:creationId xmlns:a16="http://schemas.microsoft.com/office/drawing/2014/main" id="{5E9B0A7B-39FB-4D2D-8AE1-FAE42E2346A8}"/>
              </a:ext>
            </a:extLst>
          </p:cNvPr>
          <p:cNvSpPr>
            <a:spLocks noGrp="1"/>
          </p:cNvSpPr>
          <p:nvPr>
            <p:ph idx="1"/>
          </p:nvPr>
        </p:nvSpPr>
        <p:spPr>
          <a:xfrm>
            <a:off x="838200" y="1825625"/>
            <a:ext cx="3797807" cy="4351338"/>
          </a:xfrm>
        </p:spPr>
        <p:txBody>
          <a:bodyPr>
            <a:normAutofit/>
          </a:bodyPr>
          <a:lstStyle/>
          <a:p>
            <a:r>
              <a:rPr lang="fr-FR" sz="1300" dirty="0">
                <a:solidFill>
                  <a:schemeClr val="accent2">
                    <a:lumMod val="75000"/>
                  </a:schemeClr>
                </a:solidFill>
              </a:rPr>
              <a:t>Les Régions de contrôle (TMA et CTA) et zones de contrôle (CTR)</a:t>
            </a:r>
            <a:r>
              <a:rPr lang="fr-FR" sz="1300" dirty="0"/>
              <a:t>  sont les portions </a:t>
            </a:r>
            <a:r>
              <a:rPr lang="fr-FR" sz="1300" dirty="0" err="1"/>
              <a:t>despace</a:t>
            </a:r>
            <a:r>
              <a:rPr lang="fr-FR" sz="1300" dirty="0"/>
              <a:t> aérien dans lesquelles il est décidé </a:t>
            </a:r>
            <a:r>
              <a:rPr lang="fr-FR" sz="1300" dirty="0" err="1"/>
              <a:t>détablir</a:t>
            </a:r>
            <a:r>
              <a:rPr lang="fr-FR" sz="1300" dirty="0"/>
              <a:t> un service du contrôle de la circulation aérienne pour les vols IFR.</a:t>
            </a:r>
          </a:p>
          <a:p>
            <a:r>
              <a:rPr lang="fr-FR" sz="1300" dirty="0">
                <a:solidFill>
                  <a:schemeClr val="accent2">
                    <a:lumMod val="75000"/>
                  </a:schemeClr>
                </a:solidFill>
              </a:rPr>
              <a:t>Les Régions de contrôle  </a:t>
            </a:r>
            <a:r>
              <a:rPr lang="fr-FR" sz="1300" dirty="0"/>
              <a:t>ont leur base à une hauteur d'au moins 200 m (700 </a:t>
            </a:r>
            <a:r>
              <a:rPr lang="fr-FR" sz="1300" dirty="0" err="1"/>
              <a:t>ft</a:t>
            </a:r>
            <a:r>
              <a:rPr lang="fr-FR" sz="1300" dirty="0"/>
              <a:t>) et s'élèvent jusqu'à une hauteur définie. Elles peuvent desservir plusieurs aérodromes et servent à faire la transition entre la phase de croisière des avions et la phase d'approche. Les TMA sont gérées par le contrôle d'approche (APP).</a:t>
            </a:r>
          </a:p>
          <a:p>
            <a:r>
              <a:rPr lang="fr-FR" sz="1300" dirty="0">
                <a:solidFill>
                  <a:schemeClr val="accent2">
                    <a:lumMod val="75000"/>
                  </a:schemeClr>
                </a:solidFill>
              </a:rPr>
              <a:t> Les Zones de contrôle  </a:t>
            </a:r>
            <a:r>
              <a:rPr lang="fr-FR" sz="1300" dirty="0"/>
              <a:t>commencent au sol et s'élèvent jusqu'à une hauteur définie. Une CTR est associée à un aérodrome, lorsque celui-ci est pourvu d'approches et/ou de départs aux instruments. Les aérodromes purement VFR n'ont pas de CTR, mais peuvent bien évidemment avoir une Tour de contrôle, qui est chargé du contrôle d'aérodrome. Les CTR sont gérées par le contrôle d'aérodrome (TWR).</a:t>
            </a:r>
          </a:p>
          <a:p>
            <a:endParaRPr lang="en-US" sz="1300" dirty="0"/>
          </a:p>
        </p:txBody>
      </p:sp>
      <p:pic>
        <p:nvPicPr>
          <p:cNvPr id="14" name="Espace réservé du contenu 13" descr="Une image contenant capture d’écran&#10;&#10;Description générée automatiquement">
            <a:extLst>
              <a:ext uri="{FF2B5EF4-FFF2-40B4-BE49-F238E27FC236}">
                <a16:creationId xmlns:a16="http://schemas.microsoft.com/office/drawing/2014/main" id="{B1931B12-AE70-5B4D-9264-A905B2E5113D}"/>
              </a:ext>
            </a:extLst>
          </p:cNvPr>
          <p:cNvPicPr>
            <a:picLocks noChangeAspect="1"/>
          </p:cNvPicPr>
          <p:nvPr/>
        </p:nvPicPr>
        <p:blipFill rotWithShape="1">
          <a:blip r:embed="rId2"/>
          <a:srcRect r="1" b="8604"/>
          <a:stretch/>
        </p:blipFill>
        <p:spPr>
          <a:xfrm>
            <a:off x="5120640" y="1904281"/>
            <a:ext cx="6233160" cy="4272681"/>
          </a:xfrm>
          <a:prstGeom prst="rect">
            <a:avLst/>
          </a:prstGeom>
        </p:spPr>
      </p:pic>
    </p:spTree>
    <p:extLst>
      <p:ext uri="{BB962C8B-B14F-4D97-AF65-F5344CB8AC3E}">
        <p14:creationId xmlns:p14="http://schemas.microsoft.com/office/powerpoint/2010/main" val="18235711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2682</TotalTime>
  <Words>1251</Words>
  <Application>Microsoft Macintosh PowerPoint</Application>
  <PresentationFormat>Grand écran</PresentationFormat>
  <Paragraphs>71</Paragraphs>
  <Slides>20</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Calibri Light</vt:lpstr>
      <vt:lpstr>Thème Office</vt:lpstr>
      <vt:lpstr>ULM NORD LORRAINE</vt:lpstr>
      <vt:lpstr>Règlementation aérienne</vt:lpstr>
      <vt:lpstr>Présentation PowerPoint</vt:lpstr>
      <vt:lpstr>Présentation PowerPoint</vt:lpstr>
      <vt:lpstr>Divisions de l'espace aérien L'espace aérien est subdivisé horizontalement en : – Espace aérien inférieur : du sol au FL 195, il contient les FIR (Flight Information Région ou Régions d'Information de Vol) ; – Espace aérien supérieur : à partir du FL 195, appelé UIR (Upper Information Region).</vt:lpstr>
      <vt:lpstr>Secteur d’information de vol (SIV)</vt:lpstr>
      <vt:lpstr>Les espaces aériens en France</vt:lpstr>
      <vt:lpstr>Les classes d’espaces aériens</vt:lpstr>
      <vt:lpstr>Régions et zones de contrôle</vt:lpstr>
      <vt:lpstr>Profil de l’espace aérien inférieur</vt:lpstr>
      <vt:lpstr>Services rendus</vt:lpstr>
      <vt:lpstr>Les conditions VMC</vt:lpstr>
      <vt:lpstr>Surface S</vt:lpstr>
      <vt:lpstr>Les zones à statut particulier</vt:lpstr>
      <vt:lpstr>Le réseau très basse altitude</vt:lpstr>
      <vt:lpstr>Le RTBA: quand est-il  actif</vt:lpstr>
      <vt:lpstr>Séparation entre IFR et VFR</vt:lpstr>
      <vt:lpstr>Questions QCM</vt:lpstr>
      <vt:lpstr>Phraseologie Radio</vt:lpstr>
      <vt:lpstr>AGENDA prévisionnel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ULM NORD LORRAINE</dc:title>
  <dc:creator>pascal.lanser@orange.fr</dc:creator>
  <cp:lastModifiedBy>Pascal Lanser</cp:lastModifiedBy>
  <cp:revision>26</cp:revision>
  <dcterms:created xsi:type="dcterms:W3CDTF">2020-01-30T11:01:54Z</dcterms:created>
  <dcterms:modified xsi:type="dcterms:W3CDTF">2022-12-02T09:40:22Z</dcterms:modified>
</cp:coreProperties>
</file>