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0.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9" r:id="rId3"/>
    <p:sldId id="277" r:id="rId4"/>
    <p:sldId id="290" r:id="rId5"/>
    <p:sldId id="278" r:id="rId6"/>
    <p:sldId id="279" r:id="rId7"/>
    <p:sldId id="280" r:id="rId8"/>
    <p:sldId id="288" r:id="rId9"/>
    <p:sldId id="282" r:id="rId10"/>
    <p:sldId id="283" r:id="rId11"/>
    <p:sldId id="284" r:id="rId12"/>
    <p:sldId id="286" r:id="rId13"/>
    <p:sldId id="294" r:id="rId14"/>
    <p:sldId id="285" r:id="rId15"/>
    <p:sldId id="291" r:id="rId16"/>
    <p:sldId id="292" r:id="rId17"/>
    <p:sldId id="289" r:id="rId18"/>
    <p:sldId id="281" r:id="rId19"/>
    <p:sldId id="287" r:id="rId20"/>
    <p:sldId id="272" r:id="rId21"/>
    <p:sldId id="295" r:id="rId22"/>
    <p:sldId id="293"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1"/>
    <p:restoredTop sz="94608"/>
  </p:normalViewPr>
  <p:slideViewPr>
    <p:cSldViewPr snapToGrid="0" snapToObjects="1">
      <p:cViewPr varScale="1">
        <p:scale>
          <a:sx n="68" d="100"/>
          <a:sy n="68" d="100"/>
        </p:scale>
        <p:origin x="224" y="872"/>
      </p:cViewPr>
      <p:guideLst/>
    </p:cSldViewPr>
  </p:slideViewPr>
  <p:notesTextViewPr>
    <p:cViewPr>
      <p:scale>
        <a:sx n="1" d="1"/>
        <a:sy n="1" d="1"/>
      </p:scale>
      <p:origin x="0" y="0"/>
    </p:cViewPr>
  </p:notesText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4C8857F-0504-2D48-98B8-7769AD89D3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DA28F76-D707-2B45-B999-A835D41875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F059E3-5B0B-9C4F-8522-1F7F091BE053}" type="datetimeFigureOut">
              <a:rPr lang="fr-FR" smtClean="0"/>
              <a:t>14/12/2022</a:t>
            </a:fld>
            <a:endParaRPr lang="fr-FR"/>
          </a:p>
        </p:txBody>
      </p:sp>
      <p:sp>
        <p:nvSpPr>
          <p:cNvPr id="4" name="Espace réservé du pied de page 3">
            <a:extLst>
              <a:ext uri="{FF2B5EF4-FFF2-40B4-BE49-F238E27FC236}">
                <a16:creationId xmlns:a16="http://schemas.microsoft.com/office/drawing/2014/main" id="{EDD9CCE9-05CB-5A47-97F7-95C0D2DFA9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E30114-6AE2-1E4E-86BD-5822C866DD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204FD-2A22-9949-BF37-4B7A59403E56}" type="slidenum">
              <a:rPr lang="fr-FR" smtClean="0"/>
              <a:t>‹N°›</a:t>
            </a:fld>
            <a:endParaRPr lang="fr-FR"/>
          </a:p>
        </p:txBody>
      </p:sp>
    </p:spTree>
    <p:extLst>
      <p:ext uri="{BB962C8B-B14F-4D97-AF65-F5344CB8AC3E}">
        <p14:creationId xmlns:p14="http://schemas.microsoft.com/office/powerpoint/2010/main" val="180568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C4B2F-E54C-A345-A613-0C7BB1F36A43}" type="datetimeFigureOut">
              <a:rPr lang="fr-FR" smtClean="0"/>
              <a:t>14/12/2022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AE90C-CE09-574D-B852-F4F41A939859}" type="slidenum">
              <a:rPr lang="fr-FR" smtClean="0"/>
              <a:t>‹N°›</a:t>
            </a:fld>
            <a:endParaRPr lang="fr-FR"/>
          </a:p>
        </p:txBody>
      </p:sp>
    </p:spTree>
    <p:extLst>
      <p:ext uri="{BB962C8B-B14F-4D97-AF65-F5344CB8AC3E}">
        <p14:creationId xmlns:p14="http://schemas.microsoft.com/office/powerpoint/2010/main" val="40270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Le </a:t>
            </a:r>
            <a:r>
              <a:rPr lang="fr-FR" sz="1200" b="1" i="0" kern="1200" dirty="0">
                <a:solidFill>
                  <a:schemeClr val="tx1"/>
                </a:solidFill>
                <a:effectLst/>
                <a:latin typeface="+mn-lt"/>
                <a:ea typeface="+mn-ea"/>
                <a:cs typeface="+mn-cs"/>
              </a:rPr>
              <a:t>gradient adiabatique sec</a:t>
            </a:r>
            <a:r>
              <a:rPr lang="fr-FR" sz="1200" b="0" i="0" kern="1200" dirty="0">
                <a:solidFill>
                  <a:schemeClr val="tx1"/>
                </a:solidFill>
                <a:effectLst/>
                <a:latin typeface="+mn-lt"/>
                <a:ea typeface="+mn-ea"/>
                <a:cs typeface="+mn-cs"/>
              </a:rPr>
              <a:t> désigne la variation de température par unité d'altitude d'une masse d'air sèche (ne contenant pas d'eau sous forme liquide) n'échangeant pas de chaleur (énergie thermique) avec la masse d'air ambiante.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 </a:t>
            </a:r>
            <a:r>
              <a:rPr lang="fr-FR" sz="1200" b="1" i="0" kern="1200" dirty="0">
                <a:solidFill>
                  <a:schemeClr val="tx1"/>
                </a:solidFill>
                <a:effectLst/>
                <a:latin typeface="+mn-lt"/>
                <a:ea typeface="+mn-ea"/>
                <a:cs typeface="+mn-cs"/>
              </a:rPr>
              <a:t>gradient adiabatique humide</a:t>
            </a:r>
            <a:r>
              <a:rPr lang="fr-FR" sz="1200" b="0" i="0" kern="1200" dirty="0">
                <a:solidFill>
                  <a:schemeClr val="tx1"/>
                </a:solidFill>
                <a:effectLst/>
                <a:latin typeface="+mn-lt"/>
                <a:ea typeface="+mn-ea"/>
                <a:cs typeface="+mn-cs"/>
              </a:rPr>
              <a:t> désigne la variation de température par unité d'altitude d'une particule d'air saturée (dont le taux d'</a:t>
            </a:r>
            <a:r>
              <a:rPr lang="fr-FR" sz="1200" b="1" i="0" kern="1200" dirty="0">
                <a:solidFill>
                  <a:schemeClr val="tx1"/>
                </a:solidFill>
                <a:effectLst/>
                <a:latin typeface="+mn-lt"/>
                <a:ea typeface="+mn-ea"/>
                <a:cs typeface="+mn-cs"/>
              </a:rPr>
              <a:t>humidité</a:t>
            </a:r>
            <a:r>
              <a:rPr lang="fr-FR" sz="1200" b="0" i="0" kern="1200" dirty="0">
                <a:solidFill>
                  <a:schemeClr val="tx1"/>
                </a:solidFill>
                <a:effectLst/>
                <a:latin typeface="+mn-lt"/>
                <a:ea typeface="+mn-ea"/>
                <a:cs typeface="+mn-cs"/>
              </a:rPr>
              <a:t> atteint 100%) n'échangeant pas de chaleur (énergie thermique) avec la masse d'air ambiante.</a:t>
            </a:r>
            <a:endParaRPr lang="fr-FR" dirty="0"/>
          </a:p>
        </p:txBody>
      </p:sp>
      <p:sp>
        <p:nvSpPr>
          <p:cNvPr id="4" name="Espace réservé du numéro de diapositive 3"/>
          <p:cNvSpPr>
            <a:spLocks noGrp="1"/>
          </p:cNvSpPr>
          <p:nvPr>
            <p:ph type="sldNum" sz="quarter" idx="5"/>
          </p:nvPr>
        </p:nvSpPr>
        <p:spPr/>
        <p:txBody>
          <a:bodyPr/>
          <a:lstStyle/>
          <a:p>
            <a:fld id="{A67AE90C-CE09-574D-B852-F4F41A939859}" type="slidenum">
              <a:rPr lang="fr-FR" smtClean="0"/>
              <a:t>9</a:t>
            </a:fld>
            <a:endParaRPr lang="fr-FR"/>
          </a:p>
        </p:txBody>
      </p:sp>
    </p:spTree>
    <p:extLst>
      <p:ext uri="{BB962C8B-B14F-4D97-AF65-F5344CB8AC3E}">
        <p14:creationId xmlns:p14="http://schemas.microsoft.com/office/powerpoint/2010/main" val="419705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22</a:t>
            </a:fld>
            <a:endParaRPr lang="fr-FR"/>
          </a:p>
        </p:txBody>
      </p:sp>
    </p:spTree>
    <p:extLst>
      <p:ext uri="{BB962C8B-B14F-4D97-AF65-F5344CB8AC3E}">
        <p14:creationId xmlns:p14="http://schemas.microsoft.com/office/powerpoint/2010/main" val="9671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DF454-21E7-0B4A-960F-52C2F5C07A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E72450-123A-644F-A182-C0A5DBE05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14C898-2FA8-3F48-80A6-4A4F2C4634C3}"/>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724ED65D-6FCB-D74F-B8C4-2E9FA3260F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20BB39-5178-1648-B977-168580C80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07618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55FAB-BD21-6C47-A008-7643758619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4F40D72-694A-4C4D-89BF-B2D12FC254D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D36FDB-F00C-1344-A2EC-3D141A4CEBEE}"/>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9A060AA3-68D1-4744-84C4-FDC9BB3398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CF749B-04EE-BE47-A6FB-5EF1E42218AE}"/>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94118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7219203-FA10-D148-B972-8C31A94CCB0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84A26E3-AF6C-A246-9B42-925BB7A4B6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2C73C3-A48B-3F48-9AB1-5600572DD2A1}"/>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524F35AB-4A9C-D74E-BB3D-FECC0FA971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A1ECAA-F991-1D46-86A7-26EB60E7BF0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04140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8F893-3763-3F43-8C4D-9B9E305BA1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B6F1D2-3B6E-D344-8543-E963EF99F9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2B76CD-C035-2444-B389-379EE68FD2D7}"/>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B870609A-0E0D-DC49-BFD9-DF1F4BCBDA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9E457C-47DF-504B-B91B-BB797F430F9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9014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99B0C-8CFD-324A-BF7F-3751813A87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6ABA009-D318-CD41-AB08-B57A2DBBF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4269352-9947-B048-892D-11397A11A48E}"/>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E8EA0261-DB32-9044-9A63-C64F4E3431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EBCC9D-C16E-9840-9846-2FA9D10021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576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59BA8-10BC-144F-8F62-06BBDDADD5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306301-7662-FF4B-AAE5-12754A586D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671C27-664A-6243-94E5-8BB7C175BE8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0217D7-0F45-4D44-91CD-645A240B8853}"/>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6" name="Espace réservé du pied de page 5">
            <a:extLst>
              <a:ext uri="{FF2B5EF4-FFF2-40B4-BE49-F238E27FC236}">
                <a16:creationId xmlns:a16="http://schemas.microsoft.com/office/drawing/2014/main" id="{D7BC3B8F-9449-4443-9E03-8598D21239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5DF0D6-F257-BE47-85D6-329314C640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41574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FFB6-4EF3-924B-9640-AB9B9A6AAD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41D2F9-C69E-3B41-9785-B510A6EED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3F5C07F-354F-0F45-A8F3-9B8D94963BB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4E63260-E0A5-134C-8058-9D9CC6424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9E425B5-9CD5-CA47-8C4C-A592591A8C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A4BB86B-EBD6-B14D-B6FC-488C31FE1A6E}"/>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8" name="Espace réservé du pied de page 7">
            <a:extLst>
              <a:ext uri="{FF2B5EF4-FFF2-40B4-BE49-F238E27FC236}">
                <a16:creationId xmlns:a16="http://schemas.microsoft.com/office/drawing/2014/main" id="{6E874E5E-F85D-964C-8D69-CEF2F24C90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F46253-54B8-A349-A9CF-5BE27C132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416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AF917-3F19-D64A-8A8C-7B02AA00539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7BD900-A62A-E347-8409-F399B1FDC684}"/>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4" name="Espace réservé du pied de page 3">
            <a:extLst>
              <a:ext uri="{FF2B5EF4-FFF2-40B4-BE49-F238E27FC236}">
                <a16:creationId xmlns:a16="http://schemas.microsoft.com/office/drawing/2014/main" id="{C3135976-A505-ED49-BDF3-340F8E5043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A020047-AB28-B548-A198-E5CD6B6C4A52}"/>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59088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591C79-00BC-DF47-B047-D9B17A42FE38}"/>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3" name="Espace réservé du pied de page 2">
            <a:extLst>
              <a:ext uri="{FF2B5EF4-FFF2-40B4-BE49-F238E27FC236}">
                <a16:creationId xmlns:a16="http://schemas.microsoft.com/office/drawing/2014/main" id="{B5BB7C89-19D2-224A-8F63-4DC4CCB7BE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56B72C-5E65-8248-857E-6D2FE694B1FA}"/>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18885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B2DB6-2E65-794F-BEDD-A95CA00714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FEEB06-F303-FA40-9450-1608B98D4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CC81B1A-D3F8-6348-93E3-B99ABC8F7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145E02-0F29-134C-9BA4-3BA24BBC8E74}"/>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6" name="Espace réservé du pied de page 5">
            <a:extLst>
              <a:ext uri="{FF2B5EF4-FFF2-40B4-BE49-F238E27FC236}">
                <a16:creationId xmlns:a16="http://schemas.microsoft.com/office/drawing/2014/main" id="{A93C7AD1-843F-C64E-B2F7-66BCC91164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05BE1B-A12A-1749-8882-7F4E6A2A4DC4}"/>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7693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850D9-CBF4-3048-876B-D82F2DD9F1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1D8C11-D669-D545-8EB8-C6CD6B592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F915E1B-D6DD-DA4D-9676-C78B6D0FC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99E46C-7C99-E34C-9E32-D7830C1323FF}"/>
              </a:ext>
            </a:extLst>
          </p:cNvPr>
          <p:cNvSpPr>
            <a:spLocks noGrp="1"/>
          </p:cNvSpPr>
          <p:nvPr>
            <p:ph type="dt" sz="half" idx="10"/>
          </p:nvPr>
        </p:nvSpPr>
        <p:spPr/>
        <p:txBody>
          <a:bodyPr/>
          <a:lstStyle/>
          <a:p>
            <a:fld id="{B0DB584C-AB10-C140-BC80-E462AF06F422}" type="datetimeFigureOut">
              <a:rPr lang="fr-FR" smtClean="0"/>
              <a:t>14/12/2022</a:t>
            </a:fld>
            <a:endParaRPr lang="fr-FR"/>
          </a:p>
        </p:txBody>
      </p:sp>
      <p:sp>
        <p:nvSpPr>
          <p:cNvPr id="6" name="Espace réservé du pied de page 5">
            <a:extLst>
              <a:ext uri="{FF2B5EF4-FFF2-40B4-BE49-F238E27FC236}">
                <a16:creationId xmlns:a16="http://schemas.microsoft.com/office/drawing/2014/main" id="{E39C7F1E-682A-6C4B-8345-DD6B7AAF0D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2C9784-598B-FB4A-B6CB-35DEACBB6FC3}"/>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125403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l="-4000" r="-4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8573DE7-62DE-0F46-8A1A-0DBB38DF4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8E37F1-AC3A-0D41-AC47-54AD6689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3E6927-7249-8347-9A3C-0749A72D9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584C-AB10-C140-BC80-E462AF06F422}" type="datetimeFigureOut">
              <a:rPr lang="fr-FR" smtClean="0"/>
              <a:t>14/12/2022</a:t>
            </a:fld>
            <a:endParaRPr lang="fr-FR"/>
          </a:p>
        </p:txBody>
      </p:sp>
      <p:sp>
        <p:nvSpPr>
          <p:cNvPr id="5" name="Espace réservé du pied de page 4">
            <a:extLst>
              <a:ext uri="{FF2B5EF4-FFF2-40B4-BE49-F238E27FC236}">
                <a16:creationId xmlns:a16="http://schemas.microsoft.com/office/drawing/2014/main" id="{2F728DFF-4BE9-C245-801E-60B94095F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3AF5409-DBC8-3E4F-93CA-CD7454BB5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06CC6-7C9E-F049-B0A9-0F299594BCC5}" type="slidenum">
              <a:rPr lang="fr-FR" smtClean="0"/>
              <a:t>‹N°›</a:t>
            </a:fld>
            <a:endParaRPr lang="fr-FR"/>
          </a:p>
        </p:txBody>
      </p:sp>
    </p:spTree>
    <p:extLst>
      <p:ext uri="{BB962C8B-B14F-4D97-AF65-F5344CB8AC3E}">
        <p14:creationId xmlns:p14="http://schemas.microsoft.com/office/powerpoint/2010/main" val="357586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tura-sciences.com/planete/videos/fascinant-monde-nuages-5056/"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viation.meteo.fr/login.php"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fr.xn--wikipede-h1a/"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4000" r="-4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A44DC-BF3E-004E-B273-3FE93B310BC6}"/>
              </a:ext>
            </a:extLst>
          </p:cNvPr>
          <p:cNvSpPr>
            <a:spLocks noGrp="1"/>
          </p:cNvSpPr>
          <p:nvPr>
            <p:ph type="ctrTitle"/>
          </p:nvPr>
        </p:nvSpPr>
        <p:spPr>
          <a:xfrm>
            <a:off x="1524000" y="2536994"/>
            <a:ext cx="9144000" cy="2387600"/>
          </a:xfrm>
        </p:spPr>
        <p:txBody>
          <a:bodyPr/>
          <a:lstStyle/>
          <a:p>
            <a:r>
              <a:rPr lang="fr-FR" dirty="0">
                <a:solidFill>
                  <a:schemeClr val="tx1">
                    <a:alpha val="50000"/>
                  </a:schemeClr>
                </a:solidFill>
              </a:rPr>
              <a:t>ULM NORD LORRAINE</a:t>
            </a:r>
          </a:p>
        </p:txBody>
      </p:sp>
      <p:sp>
        <p:nvSpPr>
          <p:cNvPr id="3" name="Sous-titre 2">
            <a:extLst>
              <a:ext uri="{FF2B5EF4-FFF2-40B4-BE49-F238E27FC236}">
                <a16:creationId xmlns:a16="http://schemas.microsoft.com/office/drawing/2014/main" id="{DEFA0A53-5AD6-5A4B-85BC-CE2E8D64C732}"/>
              </a:ext>
            </a:extLst>
          </p:cNvPr>
          <p:cNvSpPr>
            <a:spLocks noGrp="1"/>
          </p:cNvSpPr>
          <p:nvPr>
            <p:ph type="subTitle" idx="1"/>
          </p:nvPr>
        </p:nvSpPr>
        <p:spPr>
          <a:xfrm>
            <a:off x="4138861" y="4999146"/>
            <a:ext cx="3914277" cy="1106970"/>
          </a:xfrm>
        </p:spPr>
        <p:txBody>
          <a:bodyPr wrap="none" anchor="ctr" anchorCtr="0">
            <a:spAutoFit/>
          </a:bodyPr>
          <a:lstStyle/>
          <a:p>
            <a:r>
              <a:rPr lang="fr-FR" sz="3200" dirty="0">
                <a:solidFill>
                  <a:schemeClr val="tx1">
                    <a:alpha val="59000"/>
                  </a:schemeClr>
                </a:solidFill>
              </a:rPr>
              <a:t>Cours théoriques ULM</a:t>
            </a:r>
          </a:p>
          <a:p>
            <a:r>
              <a:rPr lang="fr-FR" sz="3200" dirty="0">
                <a:solidFill>
                  <a:schemeClr val="tx1">
                    <a:alpha val="59000"/>
                  </a:schemeClr>
                </a:solidFill>
                <a:hlinkClick r:id="rId3"/>
              </a:rPr>
              <a:t>Météorologie</a:t>
            </a:r>
            <a:endParaRPr lang="fr-FR" sz="3200" dirty="0">
              <a:solidFill>
                <a:schemeClr val="tx1">
                  <a:alpha val="59000"/>
                </a:schemeClr>
              </a:solidFill>
            </a:endParaRPr>
          </a:p>
        </p:txBody>
      </p:sp>
      <p:sp>
        <p:nvSpPr>
          <p:cNvPr id="4" name="ZoneTexte 3">
            <a:extLst>
              <a:ext uri="{FF2B5EF4-FFF2-40B4-BE49-F238E27FC236}">
                <a16:creationId xmlns:a16="http://schemas.microsoft.com/office/drawing/2014/main" id="{152ACDDC-D1A3-7146-842C-E3E69A0967E4}"/>
              </a:ext>
            </a:extLst>
          </p:cNvPr>
          <p:cNvSpPr txBox="1"/>
          <p:nvPr/>
        </p:nvSpPr>
        <p:spPr>
          <a:xfrm>
            <a:off x="9787467" y="6180667"/>
            <a:ext cx="1962589" cy="369332"/>
          </a:xfrm>
          <a:prstGeom prst="rect">
            <a:avLst/>
          </a:prstGeom>
          <a:noFill/>
        </p:spPr>
        <p:txBody>
          <a:bodyPr wrap="none" rtlCol="0">
            <a:spAutoFit/>
          </a:bodyPr>
          <a:lstStyle/>
          <a:p>
            <a:r>
              <a:rPr lang="fr-FR" dirty="0"/>
              <a:t>11 Décembre 2022</a:t>
            </a:r>
          </a:p>
        </p:txBody>
      </p:sp>
    </p:spTree>
    <p:extLst>
      <p:ext uri="{BB962C8B-B14F-4D97-AF65-F5344CB8AC3E}">
        <p14:creationId xmlns:p14="http://schemas.microsoft.com/office/powerpoint/2010/main" val="220567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a:bodyPr>
          <a:lstStyle/>
          <a:p>
            <a:br>
              <a:rPr lang="fr-FR" sz="2700" b="1" dirty="0"/>
            </a:br>
            <a:r>
              <a:rPr lang="fr-FR" sz="3600" dirty="0"/>
              <a:t>La prévision météorologique</a:t>
            </a:r>
            <a:br>
              <a:rPr lang="fr-FR" sz="2000" dirty="0"/>
            </a:br>
            <a:endParaRPr lang="en-US" sz="2000" dirty="0"/>
          </a:p>
        </p:txBody>
      </p:sp>
      <p:pic>
        <p:nvPicPr>
          <p:cNvPr id="10" name="Espace réservé du contenu 9" descr="Une image contenant capture d’écran&#10;&#10;Description générée automatiquement">
            <a:extLst>
              <a:ext uri="{FF2B5EF4-FFF2-40B4-BE49-F238E27FC236}">
                <a16:creationId xmlns:a16="http://schemas.microsoft.com/office/drawing/2014/main" id="{82FB006F-D2DD-1F42-9373-7548DBA87AD2}"/>
              </a:ext>
            </a:extLst>
          </p:cNvPr>
          <p:cNvPicPr>
            <a:picLocks noGrp="1" noChangeAspect="1"/>
          </p:cNvPicPr>
          <p:nvPr>
            <p:ph idx="1"/>
          </p:nvPr>
        </p:nvPicPr>
        <p:blipFill>
          <a:blip r:embed="rId2"/>
          <a:stretch>
            <a:fillRect/>
          </a:stretch>
        </p:blipFill>
        <p:spPr>
          <a:xfrm>
            <a:off x="1873405" y="1690688"/>
            <a:ext cx="8118087" cy="4875765"/>
          </a:xfrm>
        </p:spPr>
      </p:pic>
    </p:spTree>
    <p:extLst>
      <p:ext uri="{BB962C8B-B14F-4D97-AF65-F5344CB8AC3E}">
        <p14:creationId xmlns:p14="http://schemas.microsoft.com/office/powerpoint/2010/main" val="151812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a:bodyPr>
          <a:lstStyle/>
          <a:p>
            <a:br>
              <a:rPr lang="fr-FR" sz="2700" b="1" dirty="0"/>
            </a:br>
            <a:r>
              <a:rPr lang="fr-FR" sz="3600" dirty="0"/>
              <a:t>Le dossier météo</a:t>
            </a:r>
            <a:br>
              <a:rPr lang="fr-FR" sz="2000" dirty="0"/>
            </a:br>
            <a:endParaRPr lang="en-US" sz="2000" dirty="0"/>
          </a:p>
        </p:txBody>
      </p:sp>
      <p:sp>
        <p:nvSpPr>
          <p:cNvPr id="4" name="Espace réservé du contenu 3">
            <a:extLst>
              <a:ext uri="{FF2B5EF4-FFF2-40B4-BE49-F238E27FC236}">
                <a16:creationId xmlns:a16="http://schemas.microsoft.com/office/drawing/2014/main" id="{0C0760F6-A94A-F443-872E-EDE2159CC007}"/>
              </a:ext>
            </a:extLst>
          </p:cNvPr>
          <p:cNvSpPr>
            <a:spLocks noGrp="1"/>
          </p:cNvSpPr>
          <p:nvPr>
            <p:ph sz="half" idx="1"/>
          </p:nvPr>
        </p:nvSpPr>
        <p:spPr>
          <a:xfrm>
            <a:off x="838200" y="1825625"/>
            <a:ext cx="4962525" cy="4351338"/>
          </a:xfrm>
        </p:spPr>
        <p:txBody>
          <a:bodyPr>
            <a:normAutofit/>
          </a:bodyPr>
          <a:lstStyle/>
          <a:p>
            <a:r>
              <a:rPr lang="fr-FR" dirty="0"/>
              <a:t>L’étude d’un dossier météo est constitué en plusieurs parties :</a:t>
            </a:r>
          </a:p>
          <a:p>
            <a:pPr lvl="1"/>
            <a:r>
              <a:rPr lang="fr-FR" dirty="0"/>
              <a:t>Carte des fronts</a:t>
            </a:r>
          </a:p>
          <a:p>
            <a:pPr lvl="1"/>
            <a:r>
              <a:rPr lang="fr-FR" dirty="0"/>
              <a:t>Cartes du temps significatif (“TEMSI”)</a:t>
            </a:r>
          </a:p>
          <a:p>
            <a:pPr lvl="1"/>
            <a:r>
              <a:rPr lang="fr-FR" dirty="0"/>
              <a:t>Cartes des vents (“WINTEM”)</a:t>
            </a:r>
          </a:p>
          <a:p>
            <a:pPr lvl="1"/>
            <a:r>
              <a:rPr lang="fr-FR" dirty="0"/>
              <a:t>Observations &amp; prévisions d’aérodromes OPMET : “METAR/TAF” + messages éventuels de phénomènes dangereux </a:t>
            </a:r>
            <a:r>
              <a:rPr lang="fr-FR" dirty="0">
                <a:solidFill>
                  <a:srgbClr val="FF0000"/>
                </a:solidFill>
              </a:rPr>
              <a:t>“SIGMET”</a:t>
            </a:r>
          </a:p>
        </p:txBody>
      </p:sp>
      <p:pic>
        <p:nvPicPr>
          <p:cNvPr id="7" name="Espace réservé du contenu 6">
            <a:extLst>
              <a:ext uri="{FF2B5EF4-FFF2-40B4-BE49-F238E27FC236}">
                <a16:creationId xmlns:a16="http://schemas.microsoft.com/office/drawing/2014/main" id="{60600AED-D740-3D4F-85FE-E181F4CBBAC4}"/>
              </a:ext>
            </a:extLst>
          </p:cNvPr>
          <p:cNvPicPr>
            <a:picLocks noGrp="1" noChangeAspect="1"/>
          </p:cNvPicPr>
          <p:nvPr>
            <p:ph sz="half" idx="2"/>
          </p:nvPr>
        </p:nvPicPr>
        <p:blipFill>
          <a:blip r:embed="rId2"/>
          <a:stretch>
            <a:fillRect/>
          </a:stretch>
        </p:blipFill>
        <p:spPr>
          <a:xfrm>
            <a:off x="6828043" y="1825625"/>
            <a:ext cx="3869913" cy="4351338"/>
          </a:xfrm>
        </p:spPr>
      </p:pic>
      <p:sp>
        <p:nvSpPr>
          <p:cNvPr id="2" name="ZoneTexte 1">
            <a:extLst>
              <a:ext uri="{FF2B5EF4-FFF2-40B4-BE49-F238E27FC236}">
                <a16:creationId xmlns:a16="http://schemas.microsoft.com/office/drawing/2014/main" id="{2CEED1B9-A4C3-0841-B6A2-5AC0D0EC0D23}"/>
              </a:ext>
            </a:extLst>
          </p:cNvPr>
          <p:cNvSpPr txBox="1"/>
          <p:nvPr/>
        </p:nvSpPr>
        <p:spPr>
          <a:xfrm>
            <a:off x="914400" y="6337738"/>
            <a:ext cx="3492431" cy="369332"/>
          </a:xfrm>
          <a:prstGeom prst="rect">
            <a:avLst/>
          </a:prstGeom>
          <a:noFill/>
        </p:spPr>
        <p:txBody>
          <a:bodyPr wrap="none" rtlCol="0">
            <a:spAutoFit/>
          </a:bodyPr>
          <a:lstStyle/>
          <a:p>
            <a:r>
              <a:rPr lang="fr-FR" dirty="0">
                <a:hlinkClick r:id="rId3"/>
              </a:rPr>
              <a:t>https://</a:t>
            </a:r>
            <a:r>
              <a:rPr lang="fr-FR" dirty="0" err="1">
                <a:hlinkClick r:id="rId3"/>
              </a:rPr>
              <a:t>aviation.meteo.fr</a:t>
            </a:r>
            <a:r>
              <a:rPr lang="fr-FR" dirty="0">
                <a:hlinkClick r:id="rId3"/>
              </a:rPr>
              <a:t>/</a:t>
            </a:r>
            <a:r>
              <a:rPr lang="fr-FR" dirty="0" err="1">
                <a:hlinkClick r:id="rId3"/>
              </a:rPr>
              <a:t>login.php</a:t>
            </a:r>
            <a:endParaRPr lang="fr-FR" dirty="0"/>
          </a:p>
        </p:txBody>
      </p:sp>
    </p:spTree>
    <p:extLst>
      <p:ext uri="{BB962C8B-B14F-4D97-AF65-F5344CB8AC3E}">
        <p14:creationId xmlns:p14="http://schemas.microsoft.com/office/powerpoint/2010/main" val="326982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a:bodyPr>
          <a:lstStyle/>
          <a:p>
            <a:br>
              <a:rPr lang="fr-FR" sz="2700" b="1" dirty="0"/>
            </a:br>
            <a:r>
              <a:rPr lang="fr-FR" sz="3600" dirty="0"/>
              <a:t>TEMSI &amp; WINTEM</a:t>
            </a:r>
            <a:endParaRPr lang="en-US" sz="2000" dirty="0"/>
          </a:p>
        </p:txBody>
      </p:sp>
      <p:pic>
        <p:nvPicPr>
          <p:cNvPr id="3" name="Espace réservé du contenu 2" descr="Une image contenant texte, carte&#10;&#10;Description générée automatiquement">
            <a:extLst>
              <a:ext uri="{FF2B5EF4-FFF2-40B4-BE49-F238E27FC236}">
                <a16:creationId xmlns:a16="http://schemas.microsoft.com/office/drawing/2014/main" id="{8878B08A-896B-2A4B-9D73-1CB35CB16912}"/>
              </a:ext>
            </a:extLst>
          </p:cNvPr>
          <p:cNvPicPr>
            <a:picLocks noGrp="1" noChangeAspect="1"/>
          </p:cNvPicPr>
          <p:nvPr>
            <p:ph sz="half" idx="1"/>
          </p:nvPr>
        </p:nvPicPr>
        <p:blipFill>
          <a:blip r:embed="rId2"/>
          <a:stretch>
            <a:fillRect/>
          </a:stretch>
        </p:blipFill>
        <p:spPr>
          <a:xfrm>
            <a:off x="376494" y="2088383"/>
            <a:ext cx="5424231" cy="4181769"/>
          </a:xfrm>
        </p:spPr>
      </p:pic>
      <p:pic>
        <p:nvPicPr>
          <p:cNvPr id="7" name="Espace réservé du contenu 6">
            <a:extLst>
              <a:ext uri="{FF2B5EF4-FFF2-40B4-BE49-F238E27FC236}">
                <a16:creationId xmlns:a16="http://schemas.microsoft.com/office/drawing/2014/main" id="{60600AED-D740-3D4F-85FE-E181F4CBBAC4}"/>
              </a:ext>
            </a:extLst>
          </p:cNvPr>
          <p:cNvPicPr>
            <a:picLocks noGrp="1" noChangeAspect="1"/>
          </p:cNvPicPr>
          <p:nvPr>
            <p:ph sz="half" idx="2"/>
          </p:nvPr>
        </p:nvPicPr>
        <p:blipFill>
          <a:blip r:embed="rId3"/>
          <a:srcRect/>
          <a:stretch/>
        </p:blipFill>
        <p:spPr>
          <a:xfrm>
            <a:off x="6615113" y="2085215"/>
            <a:ext cx="4900612" cy="4371720"/>
          </a:xfrm>
        </p:spPr>
      </p:pic>
    </p:spTree>
    <p:extLst>
      <p:ext uri="{BB962C8B-B14F-4D97-AF65-F5344CB8AC3E}">
        <p14:creationId xmlns:p14="http://schemas.microsoft.com/office/powerpoint/2010/main" val="129363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re 4">
            <a:extLst>
              <a:ext uri="{FF2B5EF4-FFF2-40B4-BE49-F238E27FC236}">
                <a16:creationId xmlns:a16="http://schemas.microsoft.com/office/drawing/2014/main" id="{5FF74F54-62E2-CACE-6533-311D6396EA05}"/>
              </a:ext>
            </a:extLst>
          </p:cNvPr>
          <p:cNvSpPr>
            <a:spLocks noGrp="1"/>
          </p:cNvSpPr>
          <p:nvPr>
            <p:ph type="title"/>
          </p:nvPr>
        </p:nvSpPr>
        <p:spPr>
          <a:xfrm>
            <a:off x="5894962" y="479493"/>
            <a:ext cx="5458838" cy="1325563"/>
          </a:xfrm>
        </p:spPr>
        <p:txBody>
          <a:bodyPr>
            <a:normAutofit/>
          </a:bodyPr>
          <a:lstStyle/>
          <a:p>
            <a:endParaRPr lang="fr-F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Espace réservé du contenu 7">
            <a:extLst>
              <a:ext uri="{FF2B5EF4-FFF2-40B4-BE49-F238E27FC236}">
                <a16:creationId xmlns:a16="http://schemas.microsoft.com/office/drawing/2014/main" id="{FA577204-16E3-2A44-1246-9DE16985255D}"/>
              </a:ext>
            </a:extLst>
          </p:cNvPr>
          <p:cNvPicPr>
            <a:picLocks noChangeAspect="1"/>
          </p:cNvPicPr>
          <p:nvPr/>
        </p:nvPicPr>
        <p:blipFill>
          <a:blip r:embed="rId2"/>
          <a:stretch>
            <a:fillRect/>
          </a:stretch>
        </p:blipFill>
        <p:spPr>
          <a:xfrm>
            <a:off x="1526731" y="511293"/>
            <a:ext cx="3130282"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pic>
        <p:nvPicPr>
          <p:cNvPr id="10" name="Espace réservé du contenu 9" descr="Une image contenant table&#10;&#10;Description générée automatiquement">
            <a:extLst>
              <a:ext uri="{FF2B5EF4-FFF2-40B4-BE49-F238E27FC236}">
                <a16:creationId xmlns:a16="http://schemas.microsoft.com/office/drawing/2014/main" id="{B9E9F155-BD7B-3BA8-2728-2667474254E0}"/>
              </a:ext>
            </a:extLst>
          </p:cNvPr>
          <p:cNvPicPr>
            <a:picLocks noGrp="1" noChangeAspect="1"/>
          </p:cNvPicPr>
          <p:nvPr>
            <p:ph idx="1"/>
          </p:nvPr>
        </p:nvPicPr>
        <p:blipFill>
          <a:blip r:embed="rId3"/>
          <a:stretch>
            <a:fillRect/>
          </a:stretch>
        </p:blipFill>
        <p:spPr>
          <a:xfrm>
            <a:off x="5894388" y="2039242"/>
            <a:ext cx="5459412" cy="4082853"/>
          </a:xfrm>
        </p:spPr>
      </p:pic>
    </p:spTree>
    <p:extLst>
      <p:ext uri="{BB962C8B-B14F-4D97-AF65-F5344CB8AC3E}">
        <p14:creationId xmlns:p14="http://schemas.microsoft.com/office/powerpoint/2010/main" val="86032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a:bodyPr>
          <a:lstStyle/>
          <a:p>
            <a:br>
              <a:rPr lang="fr-FR" sz="2700" b="1" dirty="0"/>
            </a:br>
            <a:r>
              <a:rPr lang="fr-FR" sz="3600" dirty="0"/>
              <a:t>METAR &amp; TAF</a:t>
            </a:r>
            <a:br>
              <a:rPr lang="fr-FR" sz="2000" dirty="0"/>
            </a:br>
            <a:endParaRPr lang="en-US" sz="2000" dirty="0"/>
          </a:p>
        </p:txBody>
      </p:sp>
      <p:sp>
        <p:nvSpPr>
          <p:cNvPr id="4" name="Espace réservé du contenu 3">
            <a:extLst>
              <a:ext uri="{FF2B5EF4-FFF2-40B4-BE49-F238E27FC236}">
                <a16:creationId xmlns:a16="http://schemas.microsoft.com/office/drawing/2014/main" id="{0C0760F6-A94A-F443-872E-EDE2159CC007}"/>
              </a:ext>
            </a:extLst>
          </p:cNvPr>
          <p:cNvSpPr>
            <a:spLocks noGrp="1"/>
          </p:cNvSpPr>
          <p:nvPr>
            <p:ph sz="half" idx="1"/>
          </p:nvPr>
        </p:nvSpPr>
        <p:spPr>
          <a:xfrm>
            <a:off x="838200" y="1825625"/>
            <a:ext cx="5048250" cy="4351338"/>
          </a:xfrm>
        </p:spPr>
        <p:txBody>
          <a:bodyPr>
            <a:normAutofit fontScale="77500" lnSpcReduction="20000"/>
          </a:bodyPr>
          <a:lstStyle/>
          <a:p>
            <a:r>
              <a:rPr lang="fr-FR" b="1" dirty="0">
                <a:solidFill>
                  <a:schemeClr val="accent2"/>
                </a:solidFill>
              </a:rPr>
              <a:t>METAR :</a:t>
            </a:r>
            <a:r>
              <a:rPr lang="fr-FR" b="1" dirty="0"/>
              <a:t> </a:t>
            </a:r>
            <a:r>
              <a:rPr lang="fr-FR" dirty="0"/>
              <a:t>rapport d’observation météorologique d’aérodrome</a:t>
            </a:r>
            <a:br>
              <a:rPr lang="fr-FR" dirty="0"/>
            </a:br>
            <a:r>
              <a:rPr lang="fr-FR" dirty="0"/>
              <a:t>(</a:t>
            </a:r>
            <a:r>
              <a:rPr lang="fr-FR" b="1" i="1" dirty="0" err="1"/>
              <a:t>MET</a:t>
            </a:r>
            <a:r>
              <a:rPr lang="fr-FR" i="1" dirty="0" err="1"/>
              <a:t>eorological</a:t>
            </a:r>
            <a:r>
              <a:rPr lang="fr-FR" i="1" dirty="0"/>
              <a:t> </a:t>
            </a:r>
            <a:r>
              <a:rPr lang="fr-FR" b="1" i="1" dirty="0" err="1"/>
              <a:t>A</a:t>
            </a:r>
            <a:r>
              <a:rPr lang="fr-FR" i="1" dirty="0" err="1"/>
              <a:t>erodrome</a:t>
            </a:r>
            <a:r>
              <a:rPr lang="fr-FR" i="1" dirty="0"/>
              <a:t> </a:t>
            </a:r>
            <a:r>
              <a:rPr lang="fr-FR" b="1" i="1" dirty="0"/>
              <a:t>R</a:t>
            </a:r>
            <a:r>
              <a:rPr lang="fr-FR" i="1" dirty="0"/>
              <a:t>eport</a:t>
            </a:r>
            <a:r>
              <a:rPr lang="fr-FR" dirty="0"/>
              <a:t> pour les puristes !) : c’est </a:t>
            </a:r>
            <a:r>
              <a:rPr lang="fr-FR" b="1" dirty="0"/>
              <a:t>le temps actuel</a:t>
            </a:r>
            <a:r>
              <a:rPr lang="fr-FR" dirty="0"/>
              <a:t> détecté par la station météorologique de l’aérodrome en question.</a:t>
            </a:r>
          </a:p>
          <a:p>
            <a:r>
              <a:rPr lang="fr-FR" b="1" dirty="0">
                <a:solidFill>
                  <a:schemeClr val="accent2"/>
                </a:solidFill>
              </a:rPr>
              <a:t>TAF :</a:t>
            </a:r>
            <a:r>
              <a:rPr lang="fr-FR" b="1" dirty="0"/>
              <a:t> </a:t>
            </a:r>
            <a:r>
              <a:rPr lang="fr-FR" dirty="0"/>
              <a:t>rapport de prévision météorologique d’aérodrome</a:t>
            </a:r>
            <a:br>
              <a:rPr lang="fr-FR" dirty="0"/>
            </a:br>
            <a:r>
              <a:rPr lang="fr-FR" dirty="0"/>
              <a:t>(</a:t>
            </a:r>
            <a:r>
              <a:rPr lang="fr-FR" b="1" dirty="0"/>
              <a:t>T</a:t>
            </a:r>
            <a:r>
              <a:rPr lang="fr-FR" i="1" dirty="0"/>
              <a:t>erminal </a:t>
            </a:r>
            <a:r>
              <a:rPr lang="fr-FR" b="1" i="1" dirty="0" err="1"/>
              <a:t>A</a:t>
            </a:r>
            <a:r>
              <a:rPr lang="fr-FR" i="1" dirty="0" err="1"/>
              <a:t>erodrome</a:t>
            </a:r>
            <a:r>
              <a:rPr lang="fr-FR" i="1" dirty="0"/>
              <a:t> </a:t>
            </a:r>
            <a:r>
              <a:rPr lang="fr-FR" b="1" i="1" dirty="0" err="1"/>
              <a:t>F</a:t>
            </a:r>
            <a:r>
              <a:rPr lang="fr-FR" i="1" dirty="0" err="1"/>
              <a:t>orecast</a:t>
            </a:r>
            <a:r>
              <a:rPr lang="fr-FR" i="1" dirty="0"/>
              <a:t>, toujours pour les puristes !) </a:t>
            </a:r>
            <a:r>
              <a:rPr lang="fr-FR" dirty="0"/>
              <a:t>: c’est </a:t>
            </a:r>
            <a:r>
              <a:rPr lang="fr-FR" b="1" dirty="0"/>
              <a:t>la prévision</a:t>
            </a:r>
            <a:r>
              <a:rPr lang="fr-FR" dirty="0"/>
              <a:t> de la station météorologique de l’aérodrome en question. Il existe 2 types de TAF, les TAF “courts” valides jusqu’à 9h, et les TAF “longs” valides de 24h jusqu’à 30h. </a:t>
            </a:r>
          </a:p>
          <a:p>
            <a:endParaRPr lang="fr-FR" dirty="0">
              <a:solidFill>
                <a:srgbClr val="FF0000"/>
              </a:solidFill>
            </a:endParaRPr>
          </a:p>
        </p:txBody>
      </p:sp>
      <p:sp>
        <p:nvSpPr>
          <p:cNvPr id="3" name="Espace réservé du contenu 2">
            <a:extLst>
              <a:ext uri="{FF2B5EF4-FFF2-40B4-BE49-F238E27FC236}">
                <a16:creationId xmlns:a16="http://schemas.microsoft.com/office/drawing/2014/main" id="{52DC6E29-0091-7E4E-91D0-BD6425CF8BB7}"/>
              </a:ext>
            </a:extLst>
          </p:cNvPr>
          <p:cNvSpPr>
            <a:spLocks noGrp="1"/>
          </p:cNvSpPr>
          <p:nvPr>
            <p:ph sz="half" idx="2"/>
          </p:nvPr>
        </p:nvSpPr>
        <p:spPr/>
        <p:txBody>
          <a:bodyPr>
            <a:normAutofit fontScale="77500" lnSpcReduction="20000"/>
          </a:bodyPr>
          <a:lstStyle/>
          <a:p>
            <a:r>
              <a:rPr lang="fr-FR" b="1" dirty="0">
                <a:solidFill>
                  <a:schemeClr val="accent2"/>
                </a:solidFill>
              </a:rPr>
              <a:t>LFBH AUTO 081530Z 29015KT 9999 SCT041 10/05 Q1023 NOSIG=</a:t>
            </a:r>
            <a:br>
              <a:rPr lang="fr-FR" b="1" dirty="0"/>
            </a:br>
            <a:endParaRPr lang="fr-FR" dirty="0"/>
          </a:p>
          <a:p>
            <a:pPr lvl="1"/>
            <a:r>
              <a:rPr lang="fr-FR" b="1" dirty="0"/>
              <a:t>LFBH :</a:t>
            </a:r>
            <a:r>
              <a:rPr lang="fr-FR" dirty="0"/>
              <a:t> Station de La Rochelle</a:t>
            </a:r>
            <a:br>
              <a:rPr lang="fr-FR" dirty="0"/>
            </a:br>
            <a:r>
              <a:rPr lang="fr-FR" b="1" dirty="0"/>
              <a:t>AUTO :</a:t>
            </a:r>
            <a:r>
              <a:rPr lang="fr-FR" dirty="0"/>
              <a:t> Message créé de façon automatique</a:t>
            </a:r>
            <a:br>
              <a:rPr lang="fr-FR" dirty="0"/>
            </a:br>
            <a:r>
              <a:rPr lang="fr-FR" b="1" dirty="0"/>
              <a:t>081530Z :</a:t>
            </a:r>
            <a:r>
              <a:rPr lang="fr-FR" dirty="0"/>
              <a:t> Message émis le 08 à 15h30 UTC</a:t>
            </a:r>
            <a:br>
              <a:rPr lang="fr-FR" dirty="0"/>
            </a:br>
            <a:r>
              <a:rPr lang="fr-FR" b="1" dirty="0"/>
              <a:t>29015KT :</a:t>
            </a:r>
            <a:r>
              <a:rPr lang="fr-FR" dirty="0"/>
              <a:t> Vent en provenance du 290° pour 15 </a:t>
            </a:r>
            <a:r>
              <a:rPr lang="fr-FR" dirty="0" err="1"/>
              <a:t>noeuds</a:t>
            </a:r>
            <a:br>
              <a:rPr lang="fr-FR" dirty="0"/>
            </a:br>
            <a:r>
              <a:rPr lang="fr-FR" b="1" dirty="0"/>
              <a:t>9999 :</a:t>
            </a:r>
            <a:r>
              <a:rPr lang="fr-FR" dirty="0"/>
              <a:t> Visibilité égale ou supérieure à 10km</a:t>
            </a:r>
            <a:br>
              <a:rPr lang="fr-FR" dirty="0"/>
            </a:br>
            <a:r>
              <a:rPr lang="fr-FR" b="1" dirty="0"/>
              <a:t>SCT041 :</a:t>
            </a:r>
            <a:r>
              <a:rPr lang="fr-FR" dirty="0"/>
              <a:t> Base des nuages “épars” à 4100 </a:t>
            </a:r>
            <a:r>
              <a:rPr lang="fr-FR" dirty="0" err="1"/>
              <a:t>ft</a:t>
            </a:r>
            <a:r>
              <a:rPr lang="fr-FR" dirty="0"/>
              <a:t> SOL</a:t>
            </a:r>
            <a:br>
              <a:rPr lang="fr-FR" dirty="0"/>
            </a:br>
            <a:r>
              <a:rPr lang="fr-FR" b="1" dirty="0"/>
              <a:t>10/05 :</a:t>
            </a:r>
            <a:r>
              <a:rPr lang="fr-FR" dirty="0"/>
              <a:t> Température 10 degrés, point de rosée 5</a:t>
            </a:r>
            <a:br>
              <a:rPr lang="fr-FR" dirty="0"/>
            </a:br>
            <a:r>
              <a:rPr lang="fr-FR" b="1" dirty="0"/>
              <a:t>Q1013 :</a:t>
            </a:r>
            <a:r>
              <a:rPr lang="fr-FR" dirty="0"/>
              <a:t> Pression atmosphérique QNH de 1023 </a:t>
            </a:r>
            <a:r>
              <a:rPr lang="fr-FR" dirty="0" err="1"/>
              <a:t>Hpa</a:t>
            </a:r>
            <a:br>
              <a:rPr lang="fr-FR" dirty="0"/>
            </a:br>
            <a:r>
              <a:rPr lang="fr-FR" b="1" dirty="0"/>
              <a:t>NOSIG :</a:t>
            </a:r>
            <a:r>
              <a:rPr lang="fr-FR" dirty="0"/>
              <a:t> Pas de changement prévu dans les 2 heures à venir</a:t>
            </a:r>
            <a:br>
              <a:rPr lang="fr-FR" dirty="0"/>
            </a:br>
            <a:r>
              <a:rPr lang="fr-FR" b="1" dirty="0"/>
              <a:t>= : </a:t>
            </a:r>
            <a:r>
              <a:rPr lang="fr-FR" dirty="0"/>
              <a:t>fin du message METAR</a:t>
            </a:r>
          </a:p>
          <a:p>
            <a:endParaRPr lang="fr-FR" dirty="0"/>
          </a:p>
        </p:txBody>
      </p:sp>
    </p:spTree>
    <p:extLst>
      <p:ext uri="{BB962C8B-B14F-4D97-AF65-F5344CB8AC3E}">
        <p14:creationId xmlns:p14="http://schemas.microsoft.com/office/powerpoint/2010/main" val="31393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2C318-B32D-A447-83EF-08BFA628B1C7}"/>
              </a:ext>
            </a:extLst>
          </p:cNvPr>
          <p:cNvSpPr>
            <a:spLocks noGrp="1"/>
          </p:cNvSpPr>
          <p:nvPr>
            <p:ph type="title"/>
          </p:nvPr>
        </p:nvSpPr>
        <p:spPr>
          <a:xfrm>
            <a:off x="838200" y="365126"/>
            <a:ext cx="10515600" cy="315911"/>
          </a:xfrm>
        </p:spPr>
        <p:txBody>
          <a:bodyPr>
            <a:normAutofit fontScale="90000"/>
          </a:bodyPr>
          <a:lstStyle/>
          <a:p>
            <a:r>
              <a:rPr lang="fr-FR" dirty="0"/>
              <a:t>Exemple: METAR</a:t>
            </a:r>
          </a:p>
        </p:txBody>
      </p:sp>
      <p:sp>
        <p:nvSpPr>
          <p:cNvPr id="5" name="Espace réservé du contenu 4">
            <a:extLst>
              <a:ext uri="{FF2B5EF4-FFF2-40B4-BE49-F238E27FC236}">
                <a16:creationId xmlns:a16="http://schemas.microsoft.com/office/drawing/2014/main" id="{57307647-BB32-584C-8730-979700105BF3}"/>
              </a:ext>
            </a:extLst>
          </p:cNvPr>
          <p:cNvSpPr>
            <a:spLocks noGrp="1"/>
          </p:cNvSpPr>
          <p:nvPr>
            <p:ph idx="1"/>
          </p:nvPr>
        </p:nvSpPr>
        <p:spPr>
          <a:xfrm>
            <a:off x="838200" y="1276350"/>
            <a:ext cx="10515600" cy="5216524"/>
          </a:xfrm>
        </p:spPr>
        <p:txBody>
          <a:bodyPr>
            <a:normAutofit fontScale="62500" lnSpcReduction="20000"/>
          </a:bodyPr>
          <a:lstStyle/>
          <a:p>
            <a:r>
              <a:rPr lang="fr-FR" sz="4500" dirty="0">
                <a:solidFill>
                  <a:schemeClr val="accent2">
                    <a:lumMod val="75000"/>
                  </a:schemeClr>
                </a:solidFill>
              </a:rPr>
              <a:t>LFSB 201400Z 33008KT 7000 -SN SCT015 SCT030 01/M00 Q1025</a:t>
            </a:r>
            <a:br>
              <a:rPr lang="fr-FR" sz="3200" dirty="0"/>
            </a:br>
            <a:endParaRPr lang="fr-FR" sz="3200" dirty="0"/>
          </a:p>
          <a:p>
            <a:pPr lvl="1"/>
            <a:r>
              <a:rPr lang="fr-FR" sz="3200" b="1" dirty="0">
                <a:solidFill>
                  <a:schemeClr val="accent2">
                    <a:lumMod val="75000"/>
                  </a:schemeClr>
                </a:solidFill>
              </a:rPr>
              <a:t>L’Aéroport:</a:t>
            </a:r>
            <a:r>
              <a:rPr lang="fr-FR" sz="3200" b="1" dirty="0"/>
              <a:t> </a:t>
            </a:r>
            <a:r>
              <a:rPr lang="fr-FR" sz="3200" b="1" i="1" dirty="0"/>
              <a:t>LFSB </a:t>
            </a:r>
            <a:r>
              <a:rPr lang="fr-FR" sz="3200" dirty="0"/>
              <a:t>201400Z 33008KT 7000 -SN SCT015 SCT030 01/M00 Q1025</a:t>
            </a:r>
          </a:p>
          <a:p>
            <a:pPr lvl="1"/>
            <a:r>
              <a:rPr lang="fr-FR" sz="3200" b="1" dirty="0">
                <a:solidFill>
                  <a:schemeClr val="accent2">
                    <a:lumMod val="75000"/>
                  </a:schemeClr>
                </a:solidFill>
              </a:rPr>
              <a:t>La date et l’heure</a:t>
            </a:r>
            <a:r>
              <a:rPr lang="fr-FR" sz="3200" b="1" dirty="0"/>
              <a:t>: </a:t>
            </a:r>
            <a:r>
              <a:rPr lang="fr-FR" sz="3200" dirty="0"/>
              <a:t>LFSB </a:t>
            </a:r>
            <a:r>
              <a:rPr lang="fr-FR" sz="3200" b="1" i="1" dirty="0"/>
              <a:t>201400Z </a:t>
            </a:r>
            <a:r>
              <a:rPr lang="fr-FR" sz="3200" dirty="0"/>
              <a:t>33008KT 7000 -SN SCT015……….</a:t>
            </a:r>
          </a:p>
          <a:p>
            <a:pPr lvl="1"/>
            <a:r>
              <a:rPr lang="fr-FR" sz="3200" b="1" dirty="0">
                <a:solidFill>
                  <a:schemeClr val="accent2">
                    <a:lumMod val="75000"/>
                  </a:schemeClr>
                </a:solidFill>
              </a:rPr>
              <a:t>Le vent: </a:t>
            </a:r>
            <a:r>
              <a:rPr lang="fr-FR" sz="3200" dirty="0"/>
              <a:t>LFSB 201400Z </a:t>
            </a:r>
            <a:r>
              <a:rPr lang="fr-FR" sz="3200" b="1" i="1" dirty="0"/>
              <a:t>33008KT </a:t>
            </a:r>
            <a:r>
              <a:rPr lang="fr-FR" sz="3200" dirty="0"/>
              <a:t>7000 -SN SCT015 SCT030 00/M01 Q1025</a:t>
            </a:r>
          </a:p>
          <a:p>
            <a:pPr lvl="2"/>
            <a:r>
              <a:rPr lang="fr-FR" sz="3200" dirty="0"/>
              <a:t>… </a:t>
            </a:r>
            <a:r>
              <a:rPr lang="fr-FR" sz="3200" b="1" i="1" dirty="0"/>
              <a:t>33014G26KT </a:t>
            </a:r>
            <a:r>
              <a:rPr lang="fr-FR" sz="3200" dirty="0"/>
              <a:t>…</a:t>
            </a:r>
          </a:p>
          <a:p>
            <a:pPr lvl="2"/>
            <a:r>
              <a:rPr lang="fr-FR" sz="3200" dirty="0"/>
              <a:t>… </a:t>
            </a:r>
            <a:r>
              <a:rPr lang="fr-FR" sz="3200" b="1" i="1" dirty="0"/>
              <a:t>VRB08KT </a:t>
            </a:r>
            <a:r>
              <a:rPr lang="fr-FR" sz="3200" dirty="0"/>
              <a:t>…</a:t>
            </a:r>
          </a:p>
          <a:p>
            <a:pPr lvl="2"/>
            <a:r>
              <a:rPr lang="fr-FR" sz="3200" dirty="0"/>
              <a:t>… 33008KT </a:t>
            </a:r>
            <a:r>
              <a:rPr lang="fr-FR" sz="3200" b="1" i="1" dirty="0"/>
              <a:t>310V350 </a:t>
            </a:r>
            <a:r>
              <a:rPr lang="fr-FR" sz="3200" dirty="0"/>
              <a:t>…</a:t>
            </a:r>
            <a:br>
              <a:rPr lang="fr-FR" sz="3200" dirty="0"/>
            </a:br>
            <a:endParaRPr lang="fr-FR" sz="3200" dirty="0"/>
          </a:p>
          <a:p>
            <a:pPr lvl="1"/>
            <a:r>
              <a:rPr lang="fr-FR" sz="3200" b="1" dirty="0">
                <a:solidFill>
                  <a:schemeClr val="accent2">
                    <a:lumMod val="75000"/>
                  </a:schemeClr>
                </a:solidFill>
              </a:rPr>
              <a:t>La visibilité</a:t>
            </a:r>
            <a:r>
              <a:rPr lang="fr-FR" sz="3200" b="1" dirty="0"/>
              <a:t>: </a:t>
            </a:r>
            <a:r>
              <a:rPr lang="fr-FR" sz="3200" dirty="0"/>
              <a:t>LFSB 201400Z 33008KT </a:t>
            </a:r>
            <a:r>
              <a:rPr lang="fr-FR" sz="3200" b="1" i="1" dirty="0"/>
              <a:t>7000 </a:t>
            </a:r>
            <a:r>
              <a:rPr lang="fr-FR" sz="3200" dirty="0"/>
              <a:t>-SN SCT015 SCT030 00/M01 Q1025</a:t>
            </a:r>
            <a:br>
              <a:rPr lang="fr-FR" sz="3200" dirty="0"/>
            </a:br>
            <a:endParaRPr lang="fr-FR" sz="3200" dirty="0"/>
          </a:p>
          <a:p>
            <a:pPr lvl="1"/>
            <a:r>
              <a:rPr lang="fr-FR" sz="3200" b="1" dirty="0">
                <a:solidFill>
                  <a:schemeClr val="accent2">
                    <a:lumMod val="75000"/>
                  </a:schemeClr>
                </a:solidFill>
              </a:rPr>
              <a:t>Description du phénomène météorologique:</a:t>
            </a:r>
            <a:r>
              <a:rPr lang="fr-FR" sz="3200" b="1" dirty="0"/>
              <a:t> </a:t>
            </a:r>
            <a:r>
              <a:rPr lang="fr-FR" sz="3200" dirty="0"/>
              <a:t>LFSB 201400Z 33008KT 7000 </a:t>
            </a:r>
            <a:r>
              <a:rPr lang="fr-FR" sz="3200" b="1" i="1" dirty="0"/>
              <a:t>-SN</a:t>
            </a:r>
            <a:r>
              <a:rPr lang="fr-FR" sz="3200" dirty="0"/>
              <a:t> SCT015 SCT030 00/M01 Q1025</a:t>
            </a:r>
          </a:p>
          <a:p>
            <a:pPr lvl="2"/>
            <a:r>
              <a:rPr lang="fr-FR" sz="3200" dirty="0"/>
              <a:t>DZ bruine (origine de l’abréviation en anglais : </a:t>
            </a:r>
            <a:r>
              <a:rPr lang="fr-FR" sz="3200" b="1" dirty="0" err="1"/>
              <a:t>D</a:t>
            </a:r>
            <a:r>
              <a:rPr lang="fr-FR" sz="3200" dirty="0" err="1"/>
              <a:t>ri</a:t>
            </a:r>
            <a:r>
              <a:rPr lang="fr-FR" sz="3200" b="1" dirty="0" err="1"/>
              <a:t>Z</a:t>
            </a:r>
            <a:r>
              <a:rPr lang="fr-FR" sz="3200" dirty="0" err="1"/>
              <a:t>zle</a:t>
            </a:r>
            <a:r>
              <a:rPr lang="fr-FR" sz="3200" dirty="0"/>
              <a:t>)</a:t>
            </a:r>
            <a:br>
              <a:rPr lang="fr-FR" sz="3200" dirty="0"/>
            </a:br>
            <a:r>
              <a:rPr lang="fr-FR" sz="3200" dirty="0"/>
              <a:t>RA pluie (origine de l’abréviation en anglais : </a:t>
            </a:r>
            <a:r>
              <a:rPr lang="fr-FR" sz="3200" b="1" dirty="0" err="1"/>
              <a:t>RA</a:t>
            </a:r>
            <a:r>
              <a:rPr lang="fr-FR" sz="3200" dirty="0" err="1"/>
              <a:t>in</a:t>
            </a:r>
            <a:r>
              <a:rPr lang="fr-FR" sz="3200" dirty="0"/>
              <a:t>)</a:t>
            </a:r>
            <a:br>
              <a:rPr lang="fr-FR" sz="3200" dirty="0"/>
            </a:br>
            <a:r>
              <a:rPr lang="fr-FR" sz="3200" dirty="0"/>
              <a:t>SN neige (origine de l’abréviation en anglais :  </a:t>
            </a:r>
            <a:r>
              <a:rPr lang="fr-FR" sz="3200" b="1" dirty="0" err="1"/>
              <a:t>SN</a:t>
            </a:r>
            <a:r>
              <a:rPr lang="fr-FR" sz="3200" dirty="0" err="1"/>
              <a:t>ow</a:t>
            </a:r>
            <a:r>
              <a:rPr lang="fr-FR" sz="3200" dirty="0"/>
              <a:t>)</a:t>
            </a:r>
            <a:br>
              <a:rPr lang="fr-FR" sz="3200" dirty="0"/>
            </a:br>
            <a:r>
              <a:rPr lang="fr-FR" sz="3200" dirty="0"/>
              <a:t>GR grêle (origine de l’abréviation en français : </a:t>
            </a:r>
            <a:r>
              <a:rPr lang="fr-FR" sz="3200" b="1" dirty="0" err="1"/>
              <a:t>GR</a:t>
            </a:r>
            <a:r>
              <a:rPr lang="fr-FR" sz="3200" dirty="0" err="1"/>
              <a:t>êle</a:t>
            </a:r>
            <a:r>
              <a:rPr lang="fr-FR" sz="3200" dirty="0"/>
              <a:t>)</a:t>
            </a:r>
            <a:br>
              <a:rPr lang="fr-FR" sz="3200" dirty="0"/>
            </a:br>
            <a:r>
              <a:rPr lang="fr-FR" sz="3200" dirty="0"/>
              <a:t>FG brouillard (origine de l’abréviation en anglais : </a:t>
            </a:r>
            <a:r>
              <a:rPr lang="fr-FR" sz="3200" b="1" dirty="0" err="1"/>
              <a:t>F</a:t>
            </a:r>
            <a:r>
              <a:rPr lang="fr-FR" sz="3200" dirty="0" err="1"/>
              <a:t>o</a:t>
            </a:r>
            <a:r>
              <a:rPr lang="fr-FR" sz="3200" b="1" dirty="0" err="1"/>
              <a:t>G</a:t>
            </a:r>
            <a:r>
              <a:rPr lang="fr-FR" sz="3200" dirty="0"/>
              <a:t>)</a:t>
            </a:r>
            <a:br>
              <a:rPr lang="fr-FR" sz="3200" dirty="0"/>
            </a:br>
            <a:r>
              <a:rPr lang="fr-FR" sz="3200" dirty="0"/>
              <a:t>TS orage (origine de l’abréviation en anglais : </a:t>
            </a:r>
            <a:r>
              <a:rPr lang="fr-FR" sz="3200" b="1" dirty="0" err="1"/>
              <a:t>T</a:t>
            </a:r>
            <a:r>
              <a:rPr lang="fr-FR" sz="3200" dirty="0" err="1"/>
              <a:t>hunder</a:t>
            </a:r>
            <a:r>
              <a:rPr lang="fr-FR" sz="3200" b="1" dirty="0" err="1"/>
              <a:t>S</a:t>
            </a:r>
            <a:r>
              <a:rPr lang="fr-FR" sz="3200" dirty="0" err="1"/>
              <a:t>torm</a:t>
            </a:r>
            <a:r>
              <a:rPr lang="fr-FR" sz="3200" dirty="0"/>
              <a:t>)</a:t>
            </a:r>
          </a:p>
          <a:p>
            <a:pPr marL="457200" lvl="1" indent="0">
              <a:buNone/>
            </a:pPr>
            <a:br>
              <a:rPr lang="fr-FR" dirty="0"/>
            </a:br>
            <a:endParaRPr lang="fr-FR" dirty="0"/>
          </a:p>
          <a:p>
            <a:pPr lvl="1"/>
            <a:endParaRPr lang="fr-FR" dirty="0"/>
          </a:p>
          <a:p>
            <a:pPr lvl="1"/>
            <a:endParaRPr lang="fr-FR" dirty="0"/>
          </a:p>
          <a:p>
            <a:pPr lvl="1"/>
            <a:endParaRPr lang="fr-FR" dirty="0"/>
          </a:p>
        </p:txBody>
      </p:sp>
    </p:spTree>
    <p:extLst>
      <p:ext uri="{BB962C8B-B14F-4D97-AF65-F5344CB8AC3E}">
        <p14:creationId xmlns:p14="http://schemas.microsoft.com/office/powerpoint/2010/main" val="386841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01636BB-866D-FF42-9C5E-76216D1835BA}"/>
              </a:ext>
            </a:extLst>
          </p:cNvPr>
          <p:cNvSpPr>
            <a:spLocks noGrp="1"/>
          </p:cNvSpPr>
          <p:nvPr>
            <p:ph idx="1"/>
          </p:nvPr>
        </p:nvSpPr>
        <p:spPr>
          <a:xfrm>
            <a:off x="838200" y="514350"/>
            <a:ext cx="10515600" cy="5662613"/>
          </a:xfrm>
        </p:spPr>
        <p:txBody>
          <a:bodyPr>
            <a:normAutofit fontScale="92500" lnSpcReduction="20000"/>
          </a:bodyPr>
          <a:lstStyle/>
          <a:p>
            <a:pPr lvl="1"/>
            <a:r>
              <a:rPr lang="fr-FR" sz="2800" b="1" dirty="0">
                <a:solidFill>
                  <a:schemeClr val="accent2">
                    <a:lumMod val="75000"/>
                  </a:schemeClr>
                </a:solidFill>
              </a:rPr>
              <a:t>La couverture nuageuse</a:t>
            </a:r>
            <a:r>
              <a:rPr lang="fr-FR" sz="2800" b="1" dirty="0"/>
              <a:t>: </a:t>
            </a:r>
            <a:r>
              <a:rPr lang="fr-FR" sz="2800" dirty="0"/>
              <a:t>LFSB 201400Z 33008KT 7000 -SN </a:t>
            </a:r>
            <a:r>
              <a:rPr lang="fr-FR" sz="2800" b="1" i="1" dirty="0"/>
              <a:t>SCT015 SCT030 </a:t>
            </a:r>
            <a:r>
              <a:rPr lang="fr-FR" sz="2800" dirty="0"/>
              <a:t>00/M01 Q1025</a:t>
            </a:r>
          </a:p>
          <a:p>
            <a:pPr lvl="2"/>
            <a:r>
              <a:rPr lang="fr-FR" sz="2800" dirty="0"/>
              <a:t>FEW : quelques nuages (en anglais : </a:t>
            </a:r>
            <a:r>
              <a:rPr lang="fr-FR" sz="2800" b="1" dirty="0"/>
              <a:t>FEW</a:t>
            </a:r>
            <a:r>
              <a:rPr lang="fr-FR" sz="2800" dirty="0"/>
              <a:t>)</a:t>
            </a:r>
            <a:br>
              <a:rPr lang="fr-FR" sz="2800" dirty="0"/>
            </a:br>
            <a:r>
              <a:rPr lang="fr-FR" sz="2800" dirty="0"/>
              <a:t>SCT : nuages épars (en anglais : </a:t>
            </a:r>
            <a:r>
              <a:rPr lang="fr-FR" sz="2800" b="1" dirty="0" err="1"/>
              <a:t>SC</a:t>
            </a:r>
            <a:r>
              <a:rPr lang="fr-FR" sz="2800" dirty="0" err="1"/>
              <a:t>a</a:t>
            </a:r>
            <a:r>
              <a:rPr lang="fr-FR" sz="2800" b="1" dirty="0" err="1"/>
              <a:t>T</a:t>
            </a:r>
            <a:r>
              <a:rPr lang="fr-FR" sz="2800" dirty="0" err="1"/>
              <a:t>tered</a:t>
            </a:r>
            <a:r>
              <a:rPr lang="fr-FR" sz="2800" dirty="0"/>
              <a:t>)</a:t>
            </a:r>
            <a:br>
              <a:rPr lang="fr-FR" sz="2800" dirty="0"/>
            </a:br>
            <a:r>
              <a:rPr lang="fr-FR" sz="2800" dirty="0"/>
              <a:t>BKN : fragmenté (en anglais : </a:t>
            </a:r>
            <a:r>
              <a:rPr lang="fr-FR" sz="2800" b="1" dirty="0" err="1"/>
              <a:t>B</a:t>
            </a:r>
            <a:r>
              <a:rPr lang="fr-FR" sz="2800" dirty="0" err="1"/>
              <a:t>ro</a:t>
            </a:r>
            <a:r>
              <a:rPr lang="fr-FR" sz="2800" b="1" dirty="0" err="1"/>
              <a:t>K</a:t>
            </a:r>
            <a:r>
              <a:rPr lang="fr-FR" sz="2800" dirty="0" err="1"/>
              <a:t>e</a:t>
            </a:r>
            <a:r>
              <a:rPr lang="fr-FR" sz="2800" b="1" dirty="0" err="1"/>
              <a:t>N</a:t>
            </a:r>
            <a:r>
              <a:rPr lang="fr-FR" sz="2800" dirty="0"/>
              <a:t>)</a:t>
            </a:r>
            <a:br>
              <a:rPr lang="fr-FR" sz="2800" dirty="0"/>
            </a:br>
            <a:r>
              <a:rPr lang="fr-FR" sz="2800" dirty="0"/>
              <a:t>OVC : couvert (en anglais : </a:t>
            </a:r>
            <a:r>
              <a:rPr lang="fr-FR" sz="2800" b="1" dirty="0" err="1"/>
              <a:t>OV</a:t>
            </a:r>
            <a:r>
              <a:rPr lang="fr-FR" sz="2800" dirty="0" err="1"/>
              <a:t>er</a:t>
            </a:r>
            <a:r>
              <a:rPr lang="fr-FR" sz="2800" b="1" dirty="0" err="1"/>
              <a:t>C</a:t>
            </a:r>
            <a:r>
              <a:rPr lang="fr-FR" sz="2800" dirty="0" err="1"/>
              <a:t>ast</a:t>
            </a:r>
            <a:r>
              <a:rPr lang="fr-FR" sz="2800" dirty="0"/>
              <a:t>)</a:t>
            </a:r>
            <a:br>
              <a:rPr lang="fr-FR" sz="2800" dirty="0"/>
            </a:br>
            <a:r>
              <a:rPr lang="fr-FR" sz="2800" dirty="0"/>
              <a:t>CLR ou  NSC : aucun nuages (en anglais </a:t>
            </a:r>
            <a:r>
              <a:rPr lang="fr-FR" sz="2800" b="1" dirty="0" err="1"/>
              <a:t>CL</a:t>
            </a:r>
            <a:r>
              <a:rPr lang="fr-FR" sz="2800" dirty="0" err="1"/>
              <a:t>ea</a:t>
            </a:r>
            <a:r>
              <a:rPr lang="fr-FR" sz="2800" b="1" dirty="0" err="1"/>
              <a:t>R</a:t>
            </a:r>
            <a:r>
              <a:rPr lang="fr-FR" sz="2800" dirty="0"/>
              <a:t> ou </a:t>
            </a:r>
            <a:r>
              <a:rPr lang="fr-FR" sz="2800" b="1" dirty="0"/>
              <a:t>N</a:t>
            </a:r>
            <a:r>
              <a:rPr lang="fr-FR" sz="2800" dirty="0"/>
              <a:t>o </a:t>
            </a:r>
            <a:r>
              <a:rPr lang="fr-FR" sz="2800" b="1" dirty="0" err="1"/>
              <a:t>S</a:t>
            </a:r>
            <a:r>
              <a:rPr lang="fr-FR" sz="2800" dirty="0" err="1"/>
              <a:t>ignificant</a:t>
            </a:r>
            <a:r>
              <a:rPr lang="fr-FR" sz="2800" dirty="0"/>
              <a:t> </a:t>
            </a:r>
            <a:r>
              <a:rPr lang="fr-FR" sz="2800" b="1" dirty="0"/>
              <a:t>C</a:t>
            </a:r>
            <a:r>
              <a:rPr lang="fr-FR" sz="2800" dirty="0"/>
              <a:t>loud)</a:t>
            </a:r>
            <a:br>
              <a:rPr lang="fr-FR" sz="2800" dirty="0"/>
            </a:br>
            <a:endParaRPr lang="fr-FR" sz="2800" dirty="0"/>
          </a:p>
          <a:p>
            <a:pPr lvl="1"/>
            <a:r>
              <a:rPr lang="fr-FR" sz="2800" b="1" dirty="0">
                <a:solidFill>
                  <a:schemeClr val="accent2">
                    <a:lumMod val="75000"/>
                  </a:schemeClr>
                </a:solidFill>
              </a:rPr>
              <a:t>Abréviation CAVOK pour la visibilité, la description du phénomène météorologique et la couverture nuageuse</a:t>
            </a:r>
            <a:br>
              <a:rPr lang="fr-FR" sz="2800" b="1" dirty="0"/>
            </a:br>
            <a:endParaRPr lang="fr-FR" sz="2800" b="1" dirty="0"/>
          </a:p>
          <a:p>
            <a:pPr lvl="1"/>
            <a:r>
              <a:rPr lang="fr-FR" sz="2800" b="1" dirty="0">
                <a:solidFill>
                  <a:schemeClr val="accent2">
                    <a:lumMod val="75000"/>
                  </a:schemeClr>
                </a:solidFill>
              </a:rPr>
              <a:t>La température et le point de rosée</a:t>
            </a:r>
            <a:r>
              <a:rPr lang="fr-FR" sz="2800" b="1" dirty="0"/>
              <a:t>: </a:t>
            </a:r>
            <a:r>
              <a:rPr lang="fr-FR" sz="2800" dirty="0"/>
              <a:t>LFSB 201400Z 33008KT 7000 -SN SCT015 SCT030 </a:t>
            </a:r>
            <a:r>
              <a:rPr lang="fr-FR" sz="2800" b="1" i="1" dirty="0"/>
              <a:t>00/M01 </a:t>
            </a:r>
            <a:r>
              <a:rPr lang="fr-FR" sz="2800" dirty="0"/>
              <a:t>Q1025</a:t>
            </a:r>
            <a:br>
              <a:rPr lang="fr-FR" sz="2800" dirty="0"/>
            </a:br>
            <a:endParaRPr lang="fr-FR" sz="2800" dirty="0"/>
          </a:p>
          <a:p>
            <a:pPr lvl="1"/>
            <a:r>
              <a:rPr lang="fr-FR" sz="2800" b="1" dirty="0">
                <a:solidFill>
                  <a:schemeClr val="accent2">
                    <a:lumMod val="75000"/>
                  </a:schemeClr>
                </a:solidFill>
              </a:rPr>
              <a:t>La pression atmosphérique ou barométrique: </a:t>
            </a:r>
            <a:r>
              <a:rPr lang="fr-FR" sz="2800" dirty="0"/>
              <a:t>LFSB 201400Z 33008KT 7000 -SN SCT015 SCT030 00/M01 </a:t>
            </a:r>
            <a:r>
              <a:rPr lang="fr-FR" sz="2800" b="1" i="1" dirty="0"/>
              <a:t>Q1025</a:t>
            </a:r>
            <a:endParaRPr lang="fr-FR" sz="2800" dirty="0"/>
          </a:p>
          <a:p>
            <a:pPr lvl="1"/>
            <a:endParaRPr lang="fr-FR" sz="2800" dirty="0"/>
          </a:p>
          <a:p>
            <a:pPr lvl="1"/>
            <a:endParaRPr lang="fr-FR" dirty="0"/>
          </a:p>
          <a:p>
            <a:endParaRPr lang="fr-FR" dirty="0"/>
          </a:p>
        </p:txBody>
      </p:sp>
    </p:spTree>
    <p:extLst>
      <p:ext uri="{BB962C8B-B14F-4D97-AF65-F5344CB8AC3E}">
        <p14:creationId xmlns:p14="http://schemas.microsoft.com/office/powerpoint/2010/main" val="589079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a:bodyPr>
          <a:lstStyle/>
          <a:p>
            <a:br>
              <a:rPr lang="fr-FR" sz="2700" b="1" dirty="0"/>
            </a:br>
            <a:r>
              <a:rPr lang="fr-FR" sz="3600" dirty="0"/>
              <a:t>SIGMET</a:t>
            </a:r>
            <a:br>
              <a:rPr lang="fr-FR" sz="2000" dirty="0"/>
            </a:br>
            <a:endParaRPr lang="en-US" sz="2000" dirty="0"/>
          </a:p>
        </p:txBody>
      </p:sp>
      <p:pic>
        <p:nvPicPr>
          <p:cNvPr id="7" name="Espace réservé du contenu 6" descr="Une image contenant texte, carte&#10;&#10;Description générée automatiquement">
            <a:extLst>
              <a:ext uri="{FF2B5EF4-FFF2-40B4-BE49-F238E27FC236}">
                <a16:creationId xmlns:a16="http://schemas.microsoft.com/office/drawing/2014/main" id="{27DC2D44-CFDD-484F-9272-B8FF524A591A}"/>
              </a:ext>
            </a:extLst>
          </p:cNvPr>
          <p:cNvPicPr>
            <a:picLocks noGrp="1" noChangeAspect="1"/>
          </p:cNvPicPr>
          <p:nvPr>
            <p:ph sz="half" idx="1"/>
          </p:nvPr>
        </p:nvPicPr>
        <p:blipFill>
          <a:blip r:embed="rId2"/>
          <a:stretch>
            <a:fillRect/>
          </a:stretch>
        </p:blipFill>
        <p:spPr>
          <a:xfrm>
            <a:off x="940462" y="1825625"/>
            <a:ext cx="4843726" cy="4351338"/>
          </a:xfrm>
        </p:spPr>
      </p:pic>
      <p:pic>
        <p:nvPicPr>
          <p:cNvPr id="5" name="Espace réservé du contenu 4">
            <a:extLst>
              <a:ext uri="{FF2B5EF4-FFF2-40B4-BE49-F238E27FC236}">
                <a16:creationId xmlns:a16="http://schemas.microsoft.com/office/drawing/2014/main" id="{EE5742BD-A26B-DF4F-B616-F737FB2BCADB}"/>
              </a:ext>
            </a:extLst>
          </p:cNvPr>
          <p:cNvPicPr>
            <a:picLocks noGrp="1" noChangeAspect="1"/>
          </p:cNvPicPr>
          <p:nvPr>
            <p:ph sz="half" idx="2"/>
          </p:nvPr>
        </p:nvPicPr>
        <p:blipFill>
          <a:blip r:embed="rId3"/>
          <a:stretch>
            <a:fillRect/>
          </a:stretch>
        </p:blipFill>
        <p:spPr>
          <a:xfrm>
            <a:off x="6964231" y="2594858"/>
            <a:ext cx="4843726" cy="2843416"/>
          </a:xfrm>
        </p:spPr>
      </p:pic>
    </p:spTree>
    <p:extLst>
      <p:ext uri="{BB962C8B-B14F-4D97-AF65-F5344CB8AC3E}">
        <p14:creationId xmlns:p14="http://schemas.microsoft.com/office/powerpoint/2010/main" val="349566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38200" y="365125"/>
            <a:ext cx="10515600" cy="1325563"/>
          </a:xfrm>
        </p:spPr>
        <p:txBody>
          <a:bodyPr vert="horz" lIns="91440" tIns="45720" rIns="91440" bIns="45720" rtlCol="0" anchor="ctr">
            <a:normAutofit/>
          </a:bodyPr>
          <a:lstStyle/>
          <a:p>
            <a:br>
              <a:rPr lang="en-US" sz="2800" b="1"/>
            </a:br>
            <a:r>
              <a:rPr lang="en-US" sz="2800"/>
              <a:t>Le Givrage</a:t>
            </a:r>
            <a:br>
              <a:rPr lang="en-US" sz="2800"/>
            </a:br>
            <a:endParaRPr lang="en-US" sz="2800"/>
          </a:p>
        </p:txBody>
      </p:sp>
      <p:sp>
        <p:nvSpPr>
          <p:cNvPr id="2" name="Espace réservé du contenu 1">
            <a:extLst>
              <a:ext uri="{FF2B5EF4-FFF2-40B4-BE49-F238E27FC236}">
                <a16:creationId xmlns:a16="http://schemas.microsoft.com/office/drawing/2014/main" id="{54A8C2AE-2039-E54C-B6D1-FFBC9DCBB450}"/>
              </a:ext>
            </a:extLst>
          </p:cNvPr>
          <p:cNvSpPr>
            <a:spLocks noGrp="1"/>
          </p:cNvSpPr>
          <p:nvPr>
            <p:ph sz="half" idx="2"/>
          </p:nvPr>
        </p:nvSpPr>
        <p:spPr>
          <a:xfrm>
            <a:off x="838200" y="1825625"/>
            <a:ext cx="3797807" cy="4351338"/>
          </a:xfrm>
        </p:spPr>
        <p:txBody>
          <a:bodyPr vert="horz" lIns="91440" tIns="45720" rIns="91440" bIns="45720" rtlCol="0">
            <a:normAutofit/>
          </a:bodyPr>
          <a:lstStyle/>
          <a:p>
            <a:r>
              <a:rPr lang="en-US" sz="1700" b="1" dirty="0" err="1"/>
              <a:t>Quelles</a:t>
            </a:r>
            <a:r>
              <a:rPr lang="en-US" sz="1700" b="1" dirty="0"/>
              <a:t> </a:t>
            </a:r>
            <a:r>
              <a:rPr lang="en-US" sz="1700" b="1" dirty="0" err="1"/>
              <a:t>sont</a:t>
            </a:r>
            <a:r>
              <a:rPr lang="en-US" sz="1700" b="1" dirty="0"/>
              <a:t> les conditions les plus </a:t>
            </a:r>
            <a:r>
              <a:rPr lang="en-US" sz="1700" b="1" dirty="0" err="1"/>
              <a:t>courantes</a:t>
            </a:r>
            <a:r>
              <a:rPr lang="en-US" sz="1700" b="1" dirty="0"/>
              <a:t> dans </a:t>
            </a:r>
            <a:r>
              <a:rPr lang="en-US" sz="1700" b="1" dirty="0" err="1"/>
              <a:t>lesquelles</a:t>
            </a:r>
            <a:r>
              <a:rPr lang="en-US" sz="1700" b="1" dirty="0"/>
              <a:t> on </a:t>
            </a:r>
            <a:r>
              <a:rPr lang="en-US" sz="1700" b="1" dirty="0" err="1"/>
              <a:t>risque</a:t>
            </a:r>
            <a:r>
              <a:rPr lang="en-US" sz="1700" b="1" dirty="0"/>
              <a:t> de </a:t>
            </a:r>
            <a:r>
              <a:rPr lang="en-US" sz="1700" b="1" dirty="0" err="1"/>
              <a:t>rencontrer</a:t>
            </a:r>
            <a:r>
              <a:rPr lang="en-US" sz="1700" b="1" dirty="0"/>
              <a:t> un </a:t>
            </a:r>
            <a:r>
              <a:rPr lang="en-US" sz="1700" b="1" dirty="0" err="1"/>
              <a:t>givrage</a:t>
            </a:r>
            <a:r>
              <a:rPr lang="en-US" sz="1700" b="1" dirty="0"/>
              <a:t> </a:t>
            </a:r>
            <a:r>
              <a:rPr lang="en-US" sz="1700" b="1" dirty="0" err="1"/>
              <a:t>carburateur</a:t>
            </a:r>
            <a:r>
              <a:rPr lang="en-US" sz="1700" b="1" dirty="0"/>
              <a:t>?</a:t>
            </a:r>
          </a:p>
          <a:p>
            <a:r>
              <a:rPr lang="en-US" sz="1700" dirty="0"/>
              <a:t>Si la </a:t>
            </a:r>
            <a:r>
              <a:rPr lang="en-US" sz="1700" dirty="0" err="1"/>
              <a:t>différence</a:t>
            </a:r>
            <a:r>
              <a:rPr lang="en-US" sz="1700" dirty="0"/>
              <a:t> entre le</a:t>
            </a:r>
            <a:r>
              <a:rPr lang="en-US" sz="1700" dirty="0">
                <a:hlinkClick r:id="rId2"/>
              </a:rPr>
              <a:t> point de rosée</a:t>
            </a:r>
            <a:r>
              <a:rPr lang="en-US" sz="1700" dirty="0"/>
              <a:t> et la </a:t>
            </a:r>
            <a:r>
              <a:rPr lang="en-US" sz="1700" dirty="0" err="1"/>
              <a:t>température</a:t>
            </a:r>
            <a:r>
              <a:rPr lang="en-US" sz="1700" dirty="0"/>
              <a:t> </a:t>
            </a:r>
            <a:r>
              <a:rPr lang="en-US" sz="1700" dirty="0" err="1"/>
              <a:t>est</a:t>
            </a:r>
            <a:r>
              <a:rPr lang="en-US" sz="1700" dirty="0"/>
              <a:t> </a:t>
            </a:r>
            <a:r>
              <a:rPr lang="en-US" sz="1700" dirty="0" err="1"/>
              <a:t>minimale</a:t>
            </a:r>
            <a:r>
              <a:rPr lang="en-US" sz="1700" dirty="0"/>
              <a:t>.</a:t>
            </a:r>
          </a:p>
          <a:p>
            <a:r>
              <a:rPr lang="en-US" sz="1700" dirty="0" err="1"/>
              <a:t>S’il</a:t>
            </a:r>
            <a:r>
              <a:rPr lang="en-US" sz="1700" dirty="0"/>
              <a:t> y a de </a:t>
            </a:r>
            <a:r>
              <a:rPr lang="en-US" sz="1700" dirty="0" err="1"/>
              <a:t>l’humidité</a:t>
            </a:r>
            <a:r>
              <a:rPr lang="en-US" sz="1700" dirty="0"/>
              <a:t> visible dans </a:t>
            </a:r>
            <a:r>
              <a:rPr lang="en-US" sz="1700" dirty="0" err="1"/>
              <a:t>l’air</a:t>
            </a:r>
            <a:r>
              <a:rPr lang="en-US" sz="1700" dirty="0"/>
              <a:t> </a:t>
            </a:r>
            <a:r>
              <a:rPr lang="en-US" sz="1700" dirty="0" err="1"/>
              <a:t>ou</a:t>
            </a:r>
            <a:r>
              <a:rPr lang="en-US" sz="1700" dirty="0"/>
              <a:t> bien </a:t>
            </a:r>
            <a:r>
              <a:rPr lang="en-US" sz="1700" dirty="0" err="1"/>
              <a:t>si</a:t>
            </a:r>
            <a:r>
              <a:rPr lang="en-US" sz="1700" dirty="0"/>
              <a:t> </a:t>
            </a:r>
            <a:r>
              <a:rPr lang="en-US" sz="1700" dirty="0" err="1"/>
              <a:t>l’humidité</a:t>
            </a:r>
            <a:r>
              <a:rPr lang="en-US" sz="1700" dirty="0"/>
              <a:t> relative </a:t>
            </a:r>
            <a:r>
              <a:rPr lang="en-US" sz="1700" dirty="0" err="1"/>
              <a:t>est</a:t>
            </a:r>
            <a:r>
              <a:rPr lang="en-US" sz="1700" dirty="0"/>
              <a:t> </a:t>
            </a:r>
            <a:r>
              <a:rPr lang="en-US" sz="1700" dirty="0" err="1"/>
              <a:t>élevée</a:t>
            </a:r>
            <a:r>
              <a:rPr lang="en-US" sz="1700" dirty="0"/>
              <a:t>.</a:t>
            </a:r>
          </a:p>
          <a:p>
            <a:r>
              <a:rPr lang="en-US" sz="1700" dirty="0"/>
              <a:t>Il </a:t>
            </a:r>
            <a:r>
              <a:rPr lang="en-US" sz="1700" dirty="0" err="1"/>
              <a:t>est</a:t>
            </a:r>
            <a:r>
              <a:rPr lang="en-US" sz="1700" dirty="0"/>
              <a:t> </a:t>
            </a:r>
            <a:r>
              <a:rPr lang="en-US" sz="1700" dirty="0" err="1"/>
              <a:t>vrai</a:t>
            </a:r>
            <a:r>
              <a:rPr lang="en-US" sz="1700" dirty="0"/>
              <a:t> que </a:t>
            </a:r>
            <a:r>
              <a:rPr lang="en-US" sz="1700" dirty="0" err="1"/>
              <a:t>certains</a:t>
            </a:r>
            <a:r>
              <a:rPr lang="en-US" sz="1700" dirty="0"/>
              <a:t> </a:t>
            </a:r>
            <a:r>
              <a:rPr lang="en-US" sz="1700" dirty="0" err="1"/>
              <a:t>moteurs</a:t>
            </a:r>
            <a:r>
              <a:rPr lang="en-US" sz="1700" dirty="0"/>
              <a:t> </a:t>
            </a:r>
            <a:r>
              <a:rPr lang="en-US" sz="1700" dirty="0" err="1"/>
              <a:t>sont</a:t>
            </a:r>
            <a:r>
              <a:rPr lang="en-US" sz="1700" dirty="0"/>
              <a:t> plus </a:t>
            </a:r>
            <a:r>
              <a:rPr lang="en-US" sz="1700" dirty="0" err="1"/>
              <a:t>sensibles</a:t>
            </a:r>
            <a:r>
              <a:rPr lang="en-US" sz="1700" dirty="0"/>
              <a:t> au </a:t>
            </a:r>
            <a:r>
              <a:rPr lang="en-US" sz="1700" dirty="0" err="1"/>
              <a:t>phénomène</a:t>
            </a:r>
            <a:r>
              <a:rPr lang="en-US" sz="1700" dirty="0"/>
              <a:t> que </a:t>
            </a:r>
            <a:r>
              <a:rPr lang="en-US" sz="1700" dirty="0" err="1"/>
              <a:t>d’autres</a:t>
            </a:r>
            <a:r>
              <a:rPr lang="en-US" sz="1700" dirty="0"/>
              <a:t>. La position et </a:t>
            </a:r>
            <a:r>
              <a:rPr lang="en-US" sz="1700" dirty="0" err="1"/>
              <a:t>l’arrivée</a:t>
            </a:r>
            <a:r>
              <a:rPr lang="en-US" sz="1700" dirty="0"/>
              <a:t> </a:t>
            </a:r>
            <a:r>
              <a:rPr lang="en-US" sz="1700" dirty="0" err="1"/>
              <a:t>d’air</a:t>
            </a:r>
            <a:r>
              <a:rPr lang="en-US" sz="1700" dirty="0"/>
              <a:t> au </a:t>
            </a:r>
            <a:r>
              <a:rPr lang="en-US" sz="1700" dirty="0" err="1"/>
              <a:t>carburateur</a:t>
            </a:r>
            <a:r>
              <a:rPr lang="en-US" sz="1700" dirty="0"/>
              <a:t> </a:t>
            </a:r>
            <a:r>
              <a:rPr lang="en-US" sz="1700" dirty="0" err="1"/>
              <a:t>varie</a:t>
            </a:r>
            <a:r>
              <a:rPr lang="en-US" sz="1700" dirty="0"/>
              <a:t> d’un </a:t>
            </a:r>
            <a:r>
              <a:rPr lang="en-US" sz="1700" dirty="0" err="1"/>
              <a:t>constructeur</a:t>
            </a:r>
            <a:r>
              <a:rPr lang="en-US" sz="1700" dirty="0"/>
              <a:t> </a:t>
            </a:r>
            <a:r>
              <a:rPr lang="en-US" sz="1700" dirty="0" err="1"/>
              <a:t>à</a:t>
            </a:r>
            <a:r>
              <a:rPr lang="en-US" sz="1700" dirty="0"/>
              <a:t> </a:t>
            </a:r>
            <a:r>
              <a:rPr lang="en-US" sz="1700" dirty="0" err="1"/>
              <a:t>l’autre</a:t>
            </a:r>
            <a:r>
              <a:rPr lang="en-US" sz="1700" dirty="0"/>
              <a:t>, </a:t>
            </a:r>
            <a:r>
              <a:rPr lang="en-US" sz="1700" dirty="0" err="1"/>
              <a:t>mais</a:t>
            </a:r>
            <a:r>
              <a:rPr lang="en-US" sz="1700" dirty="0"/>
              <a:t> </a:t>
            </a:r>
            <a:r>
              <a:rPr lang="en-US" sz="1700" dirty="0" err="1"/>
              <a:t>aucun</a:t>
            </a:r>
            <a:r>
              <a:rPr lang="en-US" sz="1700" dirty="0"/>
              <a:t> </a:t>
            </a:r>
            <a:r>
              <a:rPr lang="en-US" sz="1700" dirty="0" err="1"/>
              <a:t>moteur</a:t>
            </a:r>
            <a:r>
              <a:rPr lang="en-US" sz="1700" dirty="0"/>
              <a:t> </a:t>
            </a:r>
            <a:r>
              <a:rPr lang="en-US" sz="1700" dirty="0" err="1"/>
              <a:t>à</a:t>
            </a:r>
            <a:r>
              <a:rPr lang="en-US" sz="1700" dirty="0"/>
              <a:t> </a:t>
            </a:r>
            <a:r>
              <a:rPr lang="en-US" sz="1700" dirty="0" err="1"/>
              <a:t>carburateur</a:t>
            </a:r>
            <a:r>
              <a:rPr lang="en-US" sz="1700" dirty="0"/>
              <a:t> </a:t>
            </a:r>
            <a:r>
              <a:rPr lang="en-US" sz="1700" dirty="0" err="1"/>
              <a:t>n’est</a:t>
            </a:r>
            <a:r>
              <a:rPr lang="en-US" sz="1700" dirty="0"/>
              <a:t> </a:t>
            </a:r>
            <a:r>
              <a:rPr lang="en-US" sz="1700" dirty="0" err="1"/>
              <a:t>complètement</a:t>
            </a:r>
            <a:r>
              <a:rPr lang="en-US" sz="1700" dirty="0"/>
              <a:t> </a:t>
            </a:r>
            <a:r>
              <a:rPr lang="en-US" sz="1700" dirty="0" err="1"/>
              <a:t>à</a:t>
            </a:r>
            <a:r>
              <a:rPr lang="en-US" sz="1700" dirty="0"/>
              <a:t> </a:t>
            </a:r>
            <a:r>
              <a:rPr lang="en-US" sz="1700" dirty="0" err="1"/>
              <a:t>l’abri</a:t>
            </a:r>
            <a:r>
              <a:rPr lang="en-US" sz="1700" dirty="0"/>
              <a:t> d’un </a:t>
            </a:r>
            <a:r>
              <a:rPr lang="en-US" sz="1700" dirty="0" err="1"/>
              <a:t>givrage</a:t>
            </a:r>
            <a:r>
              <a:rPr lang="en-US" sz="1700" dirty="0"/>
              <a:t>.</a:t>
            </a:r>
          </a:p>
          <a:p>
            <a:endParaRPr lang="en-US" sz="1700" dirty="0"/>
          </a:p>
        </p:txBody>
      </p:sp>
      <p:pic>
        <p:nvPicPr>
          <p:cNvPr id="11" name="Espace réservé du contenu 10" descr="Une image contenant texte, carte&#10;&#10;Description générée automatiquement">
            <a:extLst>
              <a:ext uri="{FF2B5EF4-FFF2-40B4-BE49-F238E27FC236}">
                <a16:creationId xmlns:a16="http://schemas.microsoft.com/office/drawing/2014/main" id="{62CF72B0-BC70-9640-BEC8-F0B1C23057E3}"/>
              </a:ext>
            </a:extLst>
          </p:cNvPr>
          <p:cNvPicPr>
            <a:picLocks noGrp="1" noChangeAspect="1"/>
          </p:cNvPicPr>
          <p:nvPr>
            <p:ph sz="half" idx="1"/>
          </p:nvPr>
        </p:nvPicPr>
        <p:blipFill rotWithShape="1">
          <a:blip r:embed="rId3"/>
          <a:srcRect t="5070" r="4" b="4066"/>
          <a:stretch/>
        </p:blipFill>
        <p:spPr>
          <a:xfrm>
            <a:off x="5120640" y="1904281"/>
            <a:ext cx="6233160" cy="4272681"/>
          </a:xfrm>
          <a:prstGeom prst="rect">
            <a:avLst/>
          </a:prstGeom>
        </p:spPr>
      </p:pic>
    </p:spTree>
    <p:extLst>
      <p:ext uri="{BB962C8B-B14F-4D97-AF65-F5344CB8AC3E}">
        <p14:creationId xmlns:p14="http://schemas.microsoft.com/office/powerpoint/2010/main" val="2420139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38200" y="365125"/>
            <a:ext cx="10515600" cy="1325563"/>
          </a:xfrm>
        </p:spPr>
        <p:txBody>
          <a:bodyPr vert="horz" lIns="91440" tIns="45720" rIns="91440" bIns="45720" rtlCol="0" anchor="ctr">
            <a:normAutofit/>
          </a:bodyPr>
          <a:lstStyle/>
          <a:p>
            <a:br>
              <a:rPr lang="en-US" sz="2800" b="1"/>
            </a:br>
            <a:r>
              <a:rPr lang="en-US" sz="2800"/>
              <a:t>Le Givrage</a:t>
            </a:r>
            <a:br>
              <a:rPr lang="en-US" sz="2800"/>
            </a:br>
            <a:endParaRPr lang="en-US" sz="2800"/>
          </a:p>
        </p:txBody>
      </p:sp>
      <p:sp>
        <p:nvSpPr>
          <p:cNvPr id="2" name="Espace réservé du contenu 1">
            <a:extLst>
              <a:ext uri="{FF2B5EF4-FFF2-40B4-BE49-F238E27FC236}">
                <a16:creationId xmlns:a16="http://schemas.microsoft.com/office/drawing/2014/main" id="{54A8C2AE-2039-E54C-B6D1-FFBC9DCBB450}"/>
              </a:ext>
            </a:extLst>
          </p:cNvPr>
          <p:cNvSpPr>
            <a:spLocks noGrp="1"/>
          </p:cNvSpPr>
          <p:nvPr>
            <p:ph sz="half" idx="2"/>
          </p:nvPr>
        </p:nvSpPr>
        <p:spPr>
          <a:xfrm>
            <a:off x="838200" y="1825625"/>
            <a:ext cx="3797807" cy="4351338"/>
          </a:xfrm>
        </p:spPr>
        <p:txBody>
          <a:bodyPr vert="horz" lIns="91440" tIns="45720" rIns="91440" bIns="45720" rtlCol="0">
            <a:normAutofit fontScale="85000" lnSpcReduction="10000"/>
          </a:bodyPr>
          <a:lstStyle/>
          <a:p>
            <a:r>
              <a:rPr lang="fr-FR" dirty="0"/>
              <a:t>Basons-nous sur le METAR suivant: 25021KT 9999 BKN020 06/03 Q1001. On voit que la température est de 6degC et le point de rosée de 3degC</a:t>
            </a:r>
          </a:p>
          <a:p>
            <a:r>
              <a:rPr lang="fr-FR" dirty="0"/>
              <a:t>En reportant ces chiffres sur le graphique ci-dessus, on tombe dans une </a:t>
            </a:r>
            <a:r>
              <a:rPr lang="fr-FR" dirty="0" err="1"/>
              <a:t>zône</a:t>
            </a:r>
            <a:r>
              <a:rPr lang="fr-FR" dirty="0"/>
              <a:t> à haut risque de givrage, même à plein régime, alors que les deux températures sont positives.</a:t>
            </a:r>
          </a:p>
          <a:p>
            <a:endParaRPr lang="en-US" sz="1700" dirty="0"/>
          </a:p>
        </p:txBody>
      </p:sp>
      <p:pic>
        <p:nvPicPr>
          <p:cNvPr id="11" name="Espace réservé du contenu 10" descr="Une image contenant texte, carte&#10;&#10;Description générée automatiquement">
            <a:extLst>
              <a:ext uri="{FF2B5EF4-FFF2-40B4-BE49-F238E27FC236}">
                <a16:creationId xmlns:a16="http://schemas.microsoft.com/office/drawing/2014/main" id="{62CF72B0-BC70-9640-BEC8-F0B1C23057E3}"/>
              </a:ext>
            </a:extLst>
          </p:cNvPr>
          <p:cNvPicPr>
            <a:picLocks noGrp="1" noChangeAspect="1"/>
          </p:cNvPicPr>
          <p:nvPr>
            <p:ph sz="half" idx="1"/>
          </p:nvPr>
        </p:nvPicPr>
        <p:blipFill rotWithShape="1">
          <a:blip r:embed="rId2"/>
          <a:srcRect t="5070" r="4" b="4066"/>
          <a:stretch/>
        </p:blipFill>
        <p:spPr>
          <a:xfrm>
            <a:off x="5120640" y="1904281"/>
            <a:ext cx="6233160" cy="4272681"/>
          </a:xfrm>
          <a:prstGeom prst="rect">
            <a:avLst/>
          </a:prstGeom>
        </p:spPr>
      </p:pic>
    </p:spTree>
    <p:extLst>
      <p:ext uri="{BB962C8B-B14F-4D97-AF65-F5344CB8AC3E}">
        <p14:creationId xmlns:p14="http://schemas.microsoft.com/office/powerpoint/2010/main" val="238332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Circulation générale atmosphérique</a:t>
            </a:r>
          </a:p>
        </p:txBody>
      </p:sp>
      <p:pic>
        <p:nvPicPr>
          <p:cNvPr id="14" name="Espace réservé du contenu 13" descr="Une image contenant texte, carte&#10;&#10;Description générée automatiquement">
            <a:extLst>
              <a:ext uri="{FF2B5EF4-FFF2-40B4-BE49-F238E27FC236}">
                <a16:creationId xmlns:a16="http://schemas.microsoft.com/office/drawing/2014/main" id="{98A5CB17-951F-0F43-B725-D828F26FEC95}"/>
              </a:ext>
            </a:extLst>
          </p:cNvPr>
          <p:cNvPicPr>
            <a:picLocks noGrp="1" noChangeAspect="1"/>
          </p:cNvPicPr>
          <p:nvPr>
            <p:ph sz="half" idx="1"/>
          </p:nvPr>
        </p:nvPicPr>
        <p:blipFill>
          <a:blip r:embed="rId2"/>
          <a:stretch>
            <a:fillRect/>
          </a:stretch>
        </p:blipFill>
        <p:spPr>
          <a:xfrm>
            <a:off x="908050" y="1865313"/>
            <a:ext cx="5402263" cy="4268788"/>
          </a:xfrm>
        </p:spPr>
      </p:pic>
      <p:pic>
        <p:nvPicPr>
          <p:cNvPr id="16" name="Espace réservé du contenu 15" descr="Une image contenant texte, carte&#10;&#10;Description générée automatiquement">
            <a:extLst>
              <a:ext uri="{FF2B5EF4-FFF2-40B4-BE49-F238E27FC236}">
                <a16:creationId xmlns:a16="http://schemas.microsoft.com/office/drawing/2014/main" id="{F5BF3B1B-0162-5F40-86BD-206EA8F4E655}"/>
              </a:ext>
            </a:extLst>
          </p:cNvPr>
          <p:cNvPicPr>
            <a:picLocks noGrp="1" noChangeAspect="1"/>
          </p:cNvPicPr>
          <p:nvPr>
            <p:ph sz="half" idx="2"/>
          </p:nvPr>
        </p:nvPicPr>
        <p:blipFill>
          <a:blip r:embed="rId3"/>
          <a:stretch>
            <a:fillRect/>
          </a:stretch>
        </p:blipFill>
        <p:spPr>
          <a:xfrm>
            <a:off x="6392863" y="1865313"/>
            <a:ext cx="4879975" cy="4268788"/>
          </a:xfrm>
        </p:spPr>
      </p:pic>
    </p:spTree>
    <p:extLst>
      <p:ext uri="{BB962C8B-B14F-4D97-AF65-F5344CB8AC3E}">
        <p14:creationId xmlns:p14="http://schemas.microsoft.com/office/powerpoint/2010/main" val="320655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631825"/>
            <a:ext cx="10515600" cy="1055423"/>
          </a:xfrm>
        </p:spPr>
        <p:txBody>
          <a:bodyPr>
            <a:normAutofit/>
          </a:bodyPr>
          <a:lstStyle/>
          <a:p>
            <a:r>
              <a:rPr lang="fr-FR" dirty="0"/>
              <a:t>Minimums VMC: </a:t>
            </a:r>
            <a:r>
              <a:rPr lang="fr-FR" sz="2400" dirty="0"/>
              <a:t>conditions météorologiques de vol à vue</a:t>
            </a:r>
          </a:p>
        </p:txBody>
      </p:sp>
      <p:pic>
        <p:nvPicPr>
          <p:cNvPr id="7" name="Espace réservé du contenu 6" descr="Une image contenant texte, carte&#10;&#10;Description générée automatiquement">
            <a:extLst>
              <a:ext uri="{FF2B5EF4-FFF2-40B4-BE49-F238E27FC236}">
                <a16:creationId xmlns:a16="http://schemas.microsoft.com/office/drawing/2014/main" id="{082928B9-7F02-9842-A037-DE341445C231}"/>
              </a:ext>
            </a:extLst>
          </p:cNvPr>
          <p:cNvPicPr>
            <a:picLocks noGrp="1" noChangeAspect="1"/>
          </p:cNvPicPr>
          <p:nvPr>
            <p:ph idx="1"/>
          </p:nvPr>
        </p:nvPicPr>
        <p:blipFill>
          <a:blip r:embed="rId2"/>
          <a:stretch>
            <a:fillRect/>
          </a:stretch>
        </p:blipFill>
        <p:spPr>
          <a:xfrm>
            <a:off x="2920999" y="1687249"/>
            <a:ext cx="7204845" cy="4668740"/>
          </a:xfrm>
        </p:spPr>
      </p:pic>
    </p:spTree>
    <p:extLst>
      <p:ext uri="{BB962C8B-B14F-4D97-AF65-F5344CB8AC3E}">
        <p14:creationId xmlns:p14="http://schemas.microsoft.com/office/powerpoint/2010/main" val="324513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C419E-CDE3-2D81-9116-2709C9FE2FD2}"/>
              </a:ext>
            </a:extLst>
          </p:cNvPr>
          <p:cNvSpPr>
            <a:spLocks noGrp="1"/>
          </p:cNvSpPr>
          <p:nvPr>
            <p:ph type="title"/>
          </p:nvPr>
        </p:nvSpPr>
        <p:spPr>
          <a:xfrm>
            <a:off x="4965430" y="629268"/>
            <a:ext cx="6586491" cy="1286160"/>
          </a:xfrm>
        </p:spPr>
        <p:txBody>
          <a:bodyPr anchor="b">
            <a:normAutofit/>
          </a:bodyPr>
          <a:lstStyle/>
          <a:p>
            <a:r>
              <a:rPr lang="fr-FR" dirty="0"/>
              <a:t>Applications météos</a:t>
            </a:r>
          </a:p>
        </p:txBody>
      </p:sp>
      <p:sp>
        <p:nvSpPr>
          <p:cNvPr id="3" name="Espace réservé du contenu 2">
            <a:extLst>
              <a:ext uri="{FF2B5EF4-FFF2-40B4-BE49-F238E27FC236}">
                <a16:creationId xmlns:a16="http://schemas.microsoft.com/office/drawing/2014/main" id="{05BCA386-83AB-2551-39EA-65A4F613DA02}"/>
              </a:ext>
            </a:extLst>
          </p:cNvPr>
          <p:cNvSpPr>
            <a:spLocks noGrp="1"/>
          </p:cNvSpPr>
          <p:nvPr>
            <p:ph idx="1"/>
          </p:nvPr>
        </p:nvSpPr>
        <p:spPr>
          <a:xfrm>
            <a:off x="4965431" y="2438400"/>
            <a:ext cx="6586489" cy="3785419"/>
          </a:xfrm>
        </p:spPr>
        <p:txBody>
          <a:bodyPr>
            <a:normAutofit/>
          </a:bodyPr>
          <a:lstStyle/>
          <a:p>
            <a:r>
              <a:rPr lang="fr-FR" sz="2000" dirty="0" err="1"/>
              <a:t>Aeroweb</a:t>
            </a:r>
            <a:r>
              <a:rPr lang="fr-FR" sz="2000" dirty="0"/>
              <a:t>: sur le site officiel du SIA</a:t>
            </a:r>
          </a:p>
          <a:p>
            <a:r>
              <a:rPr lang="fr-FR" sz="2000" dirty="0"/>
              <a:t>Top Météo</a:t>
            </a:r>
          </a:p>
          <a:p>
            <a:r>
              <a:rPr lang="fr-FR" sz="2000" dirty="0"/>
              <a:t>Météo &amp; Radar</a:t>
            </a:r>
          </a:p>
          <a:p>
            <a:r>
              <a:rPr lang="fr-FR" sz="2000" dirty="0" err="1"/>
              <a:t>Météociel</a:t>
            </a:r>
            <a:endParaRPr lang="fr-FR" sz="2000" dirty="0"/>
          </a:p>
          <a:p>
            <a:r>
              <a:rPr lang="fr-FR" sz="2000" dirty="0"/>
              <a:t>Avia </a:t>
            </a:r>
            <a:r>
              <a:rPr lang="fr-FR" sz="2000" dirty="0" err="1"/>
              <a:t>Weather</a:t>
            </a:r>
            <a:endParaRPr lang="fr-FR" sz="2000" dirty="0"/>
          </a:p>
          <a:p>
            <a:r>
              <a:rPr lang="fr-FR" sz="2000" dirty="0" err="1"/>
              <a:t>Aeroweather</a:t>
            </a:r>
            <a:endParaRPr lang="fr-FR" sz="2000" dirty="0"/>
          </a:p>
          <a:p>
            <a:r>
              <a:rPr lang="fr-FR" sz="2000" dirty="0" err="1"/>
              <a:t>Windy</a:t>
            </a:r>
            <a:endParaRPr lang="fr-FR" sz="2000" dirty="0"/>
          </a:p>
          <a:p>
            <a:r>
              <a:rPr lang="fr-FR" sz="2000" dirty="0"/>
              <a:t>…..la liste n’est pas exhaustive, il y en a d’autres mais évitons de se perdre</a:t>
            </a:r>
          </a:p>
          <a:p>
            <a:pPr lvl="1"/>
            <a:endParaRPr lang="fr-FR" sz="1600" dirty="0"/>
          </a:p>
        </p:txBody>
      </p:sp>
      <p:pic>
        <p:nvPicPr>
          <p:cNvPr id="5" name="Picture 4" descr="Tornade sur un champ">
            <a:extLst>
              <a:ext uri="{FF2B5EF4-FFF2-40B4-BE49-F238E27FC236}">
                <a16:creationId xmlns:a16="http://schemas.microsoft.com/office/drawing/2014/main" id="{1B322EB9-C958-7B0E-0C49-F6A225CBFF88}"/>
              </a:ext>
            </a:extLst>
          </p:cNvPr>
          <p:cNvPicPr>
            <a:picLocks noChangeAspect="1"/>
          </p:cNvPicPr>
          <p:nvPr/>
        </p:nvPicPr>
        <p:blipFill rotWithShape="1">
          <a:blip r:embed="rId2"/>
          <a:srcRect l="22749" r="31456"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78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3291F-CFB9-7741-A453-10B9508FDB91}"/>
              </a:ext>
            </a:extLst>
          </p:cNvPr>
          <p:cNvSpPr>
            <a:spLocks noGrp="1"/>
          </p:cNvSpPr>
          <p:nvPr>
            <p:ph type="title"/>
          </p:nvPr>
        </p:nvSpPr>
        <p:spPr/>
        <p:txBody>
          <a:bodyPr/>
          <a:lstStyle/>
          <a:p>
            <a:r>
              <a:rPr lang="fr-FR" dirty="0"/>
              <a:t>AGENDA prévisionnel</a:t>
            </a:r>
          </a:p>
        </p:txBody>
      </p:sp>
      <p:sp>
        <p:nvSpPr>
          <p:cNvPr id="3" name="Espace réservé du contenu 2">
            <a:extLst>
              <a:ext uri="{FF2B5EF4-FFF2-40B4-BE49-F238E27FC236}">
                <a16:creationId xmlns:a16="http://schemas.microsoft.com/office/drawing/2014/main" id="{BB05E3FD-B093-1D42-9FCD-72E212156B7A}"/>
              </a:ext>
            </a:extLst>
          </p:cNvPr>
          <p:cNvSpPr>
            <a:spLocks noGrp="1"/>
          </p:cNvSpPr>
          <p:nvPr>
            <p:ph idx="1"/>
          </p:nvPr>
        </p:nvSpPr>
        <p:spPr/>
        <p:txBody>
          <a:bodyPr>
            <a:normAutofit/>
          </a:bodyPr>
          <a:lstStyle/>
          <a:p>
            <a:r>
              <a:rPr lang="fr-FR" dirty="0"/>
              <a:t>Espaces Aériens		=&gt; 		27 Novembre </a:t>
            </a:r>
          </a:p>
          <a:p>
            <a:r>
              <a:rPr lang="fr-FR" dirty="0"/>
              <a:t>Règlementation		=&gt;		04 Décembre </a:t>
            </a:r>
          </a:p>
          <a:p>
            <a:r>
              <a:rPr lang="fr-FR" dirty="0"/>
              <a:t>Météorologie		=&gt;		11 Décembre</a:t>
            </a:r>
          </a:p>
          <a:p>
            <a:r>
              <a:rPr lang="fr-FR" dirty="0"/>
              <a:t>Aérodynamique		=&gt;		08 Janvier</a:t>
            </a:r>
          </a:p>
          <a:p>
            <a:r>
              <a:rPr lang="fr-FR" dirty="0"/>
              <a:t>Altimétrie			=&gt;		15 Janvier</a:t>
            </a:r>
          </a:p>
          <a:p>
            <a:r>
              <a:rPr lang="fr-FR" dirty="0"/>
              <a:t>Navigation			=&gt;		22 Janvier</a:t>
            </a:r>
          </a:p>
          <a:p>
            <a:r>
              <a:rPr lang="fr-FR" dirty="0"/>
              <a:t>Forum Sécurité		=&gt;		12 Mars (en commun)</a:t>
            </a:r>
          </a:p>
        </p:txBody>
      </p:sp>
    </p:spTree>
    <p:extLst>
      <p:ext uri="{BB962C8B-B14F-4D97-AF65-F5344CB8AC3E}">
        <p14:creationId xmlns:p14="http://schemas.microsoft.com/office/powerpoint/2010/main" val="370914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38200" y="235231"/>
            <a:ext cx="10515600" cy="1325563"/>
          </a:xfrm>
        </p:spPr>
        <p:txBody>
          <a:bodyPr vert="horz" lIns="91440" tIns="45720" rIns="91440" bIns="45720" rtlCol="0" anchor="ctr">
            <a:normAutofit fontScale="90000"/>
          </a:bodyPr>
          <a:lstStyle/>
          <a:p>
            <a:br>
              <a:rPr lang="fr-FR" sz="2700" b="1" dirty="0"/>
            </a:br>
            <a:r>
              <a:rPr lang="fr-FR" sz="3100" dirty="0"/>
              <a:t>LA DYNAMIQUE DES MASSES ATMOSPHERIQUES:</a:t>
            </a:r>
            <a:br>
              <a:rPr lang="fr-FR" sz="3100" dirty="0"/>
            </a:br>
            <a:r>
              <a:rPr lang="fr-FR" sz="3100" dirty="0"/>
              <a:t>			</a:t>
            </a:r>
            <a:r>
              <a:rPr lang="fr-FR" sz="2000" dirty="0"/>
              <a:t>La circulation atmosphérique générale</a:t>
            </a:r>
            <a:br>
              <a:rPr lang="fr-FR" sz="2000" dirty="0"/>
            </a:br>
            <a:r>
              <a:rPr lang="fr-FR" sz="2000" dirty="0"/>
              <a:t>  			  Carte mondiale des vents de surface</a:t>
            </a:r>
            <a:br>
              <a:rPr lang="fr-FR" sz="2000" dirty="0"/>
            </a:br>
            <a:r>
              <a:rPr lang="fr-FR" sz="2000" dirty="0"/>
              <a:t> </a:t>
            </a:r>
            <a:br>
              <a:rPr lang="fr-FR" sz="2000" dirty="0"/>
            </a:br>
            <a:endParaRPr lang="en-US" sz="2000" dirty="0"/>
          </a:p>
        </p:txBody>
      </p:sp>
      <p:pic>
        <p:nvPicPr>
          <p:cNvPr id="14" name="Espace réservé du contenu 13">
            <a:extLst>
              <a:ext uri="{FF2B5EF4-FFF2-40B4-BE49-F238E27FC236}">
                <a16:creationId xmlns:a16="http://schemas.microsoft.com/office/drawing/2014/main" id="{98A5CB17-951F-0F43-B725-D828F26FEC95}"/>
              </a:ext>
            </a:extLst>
          </p:cNvPr>
          <p:cNvPicPr>
            <a:picLocks noGrp="1" noChangeAspect="1"/>
          </p:cNvPicPr>
          <p:nvPr>
            <p:ph sz="half" idx="1"/>
          </p:nvPr>
        </p:nvPicPr>
        <p:blipFill>
          <a:blip r:embed="rId2"/>
          <a:stretch/>
        </p:blipFill>
        <p:spPr>
          <a:xfrm>
            <a:off x="1812212" y="1392481"/>
            <a:ext cx="7392298" cy="4567506"/>
          </a:xfrm>
        </p:spPr>
      </p:pic>
      <p:pic>
        <p:nvPicPr>
          <p:cNvPr id="7" name="Espace réservé du contenu 6" descr="Une image contenant capture d’écran, oiseau&#10;&#10;Description générée automatiquement">
            <a:extLst>
              <a:ext uri="{FF2B5EF4-FFF2-40B4-BE49-F238E27FC236}">
                <a16:creationId xmlns:a16="http://schemas.microsoft.com/office/drawing/2014/main" id="{C369DF31-D909-104E-A2B0-4826907C4E2A}"/>
              </a:ext>
            </a:extLst>
          </p:cNvPr>
          <p:cNvPicPr>
            <a:picLocks noGrp="1" noChangeAspect="1"/>
          </p:cNvPicPr>
          <p:nvPr>
            <p:ph sz="half" idx="2"/>
          </p:nvPr>
        </p:nvPicPr>
        <p:blipFill>
          <a:blip r:embed="rId3"/>
          <a:stretch>
            <a:fillRect/>
          </a:stretch>
        </p:blipFill>
        <p:spPr>
          <a:xfrm>
            <a:off x="2722298" y="5959987"/>
            <a:ext cx="5181600" cy="764498"/>
          </a:xfrm>
        </p:spPr>
      </p:pic>
    </p:spTree>
    <p:extLst>
      <p:ext uri="{BB962C8B-B14F-4D97-AF65-F5344CB8AC3E}">
        <p14:creationId xmlns:p14="http://schemas.microsoft.com/office/powerpoint/2010/main" val="331246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fontScale="90000"/>
          </a:bodyPr>
          <a:lstStyle/>
          <a:p>
            <a:br>
              <a:rPr lang="fr-FR" sz="2700" b="1" dirty="0"/>
            </a:br>
            <a:r>
              <a:rPr lang="fr-FR" dirty="0"/>
              <a:t>Variation verticale de la pression atmosphérique</a:t>
            </a:r>
            <a:br>
              <a:rPr lang="fr-FR" b="1" dirty="0"/>
            </a:br>
            <a:endParaRPr lang="en-US" sz="2000" dirty="0"/>
          </a:p>
        </p:txBody>
      </p:sp>
      <p:pic>
        <p:nvPicPr>
          <p:cNvPr id="6" name="Espace réservé du contenu 5">
            <a:extLst>
              <a:ext uri="{FF2B5EF4-FFF2-40B4-BE49-F238E27FC236}">
                <a16:creationId xmlns:a16="http://schemas.microsoft.com/office/drawing/2014/main" id="{207F310A-7E4A-0342-AD07-927406AABFBF}"/>
              </a:ext>
            </a:extLst>
          </p:cNvPr>
          <p:cNvPicPr>
            <a:picLocks noGrp="1" noChangeAspect="1"/>
          </p:cNvPicPr>
          <p:nvPr>
            <p:ph sz="half" idx="2"/>
          </p:nvPr>
        </p:nvPicPr>
        <p:blipFill>
          <a:blip r:embed="rId2"/>
          <a:stretch>
            <a:fillRect/>
          </a:stretch>
        </p:blipFill>
        <p:spPr>
          <a:xfrm>
            <a:off x="5290361" y="2119195"/>
            <a:ext cx="6063440" cy="4518088"/>
          </a:xfrm>
        </p:spPr>
      </p:pic>
      <p:sp>
        <p:nvSpPr>
          <p:cNvPr id="4" name="Espace réservé du contenu 3">
            <a:extLst>
              <a:ext uri="{FF2B5EF4-FFF2-40B4-BE49-F238E27FC236}">
                <a16:creationId xmlns:a16="http://schemas.microsoft.com/office/drawing/2014/main" id="{148C3C06-6B12-A742-AB99-148A8E2CF147}"/>
              </a:ext>
            </a:extLst>
          </p:cNvPr>
          <p:cNvSpPr>
            <a:spLocks noGrp="1"/>
          </p:cNvSpPr>
          <p:nvPr>
            <p:ph sz="half" idx="1"/>
          </p:nvPr>
        </p:nvSpPr>
        <p:spPr>
          <a:xfrm>
            <a:off x="444062" y="2252903"/>
            <a:ext cx="4411717" cy="3860998"/>
          </a:xfrm>
        </p:spPr>
        <p:txBody>
          <a:bodyPr>
            <a:normAutofit fontScale="77500" lnSpcReduction="20000"/>
          </a:bodyPr>
          <a:lstStyle/>
          <a:p>
            <a:r>
              <a:rPr lang="fr-FR" dirty="0"/>
              <a:t>Plus on s'élève en altitude, moins il y a d'air au-dessus de nos têtes et donc plus la pression baisse.</a:t>
            </a:r>
          </a:p>
          <a:p>
            <a:r>
              <a:rPr lang="fr-FR" dirty="0"/>
              <a:t> En moyenne, la pression atmosphérique diminue de 1 </a:t>
            </a:r>
            <a:r>
              <a:rPr lang="fr-FR" dirty="0" err="1"/>
              <a:t>hPa</a:t>
            </a:r>
            <a:r>
              <a:rPr lang="fr-FR" dirty="0"/>
              <a:t> tous les 8,5 mètres ou 28ft </a:t>
            </a:r>
          </a:p>
          <a:p>
            <a:pPr lvl="1"/>
            <a:r>
              <a:rPr lang="fr-FR" dirty="0"/>
              <a:t>Pression moyenne à 1 500 m d'altitude : 850 </a:t>
            </a:r>
            <a:r>
              <a:rPr lang="fr-FR" dirty="0" err="1"/>
              <a:t>hPa</a:t>
            </a:r>
            <a:r>
              <a:rPr lang="fr-FR" dirty="0"/>
              <a:t> </a:t>
            </a:r>
          </a:p>
          <a:p>
            <a:pPr lvl="1"/>
            <a:r>
              <a:rPr lang="fr-FR" dirty="0"/>
              <a:t>Pression moyenne à 3 000 m : 700 </a:t>
            </a:r>
            <a:r>
              <a:rPr lang="fr-FR" dirty="0" err="1"/>
              <a:t>hPa</a:t>
            </a:r>
            <a:r>
              <a:rPr lang="fr-FR" dirty="0"/>
              <a:t> </a:t>
            </a:r>
          </a:p>
          <a:p>
            <a:pPr lvl="1"/>
            <a:r>
              <a:rPr lang="fr-FR" dirty="0"/>
              <a:t>Pression moyenne à 5 500 m : 500 </a:t>
            </a:r>
            <a:r>
              <a:rPr lang="fr-FR" dirty="0" err="1"/>
              <a:t>hPa</a:t>
            </a:r>
            <a:r>
              <a:rPr lang="fr-FR" dirty="0"/>
              <a:t>. </a:t>
            </a:r>
          </a:p>
          <a:p>
            <a:r>
              <a:rPr lang="fr-FR" dirty="0"/>
              <a:t>Il y a autant d'air entre 0 et 5 000 m qu'entre 5 000 m et l'espace. </a:t>
            </a:r>
          </a:p>
        </p:txBody>
      </p:sp>
    </p:spTree>
    <p:extLst>
      <p:ext uri="{BB962C8B-B14F-4D97-AF65-F5344CB8AC3E}">
        <p14:creationId xmlns:p14="http://schemas.microsoft.com/office/powerpoint/2010/main" val="299261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a:bodyPr>
          <a:lstStyle/>
          <a:p>
            <a:br>
              <a:rPr lang="fr-FR" sz="2700" b="1" dirty="0"/>
            </a:br>
            <a:r>
              <a:rPr lang="fr-FR" sz="3600" dirty="0"/>
              <a:t>Anticyclones &amp; Dépressions</a:t>
            </a:r>
            <a:br>
              <a:rPr lang="fr-FR" sz="2000" dirty="0"/>
            </a:br>
            <a:endParaRPr lang="en-US" sz="2000" dirty="0"/>
          </a:p>
        </p:txBody>
      </p:sp>
      <p:pic>
        <p:nvPicPr>
          <p:cNvPr id="14" name="Espace réservé du contenu 13">
            <a:extLst>
              <a:ext uri="{FF2B5EF4-FFF2-40B4-BE49-F238E27FC236}">
                <a16:creationId xmlns:a16="http://schemas.microsoft.com/office/drawing/2014/main" id="{98A5CB17-951F-0F43-B725-D828F26FEC95}"/>
              </a:ext>
            </a:extLst>
          </p:cNvPr>
          <p:cNvPicPr>
            <a:picLocks noGrp="1" noChangeAspect="1"/>
          </p:cNvPicPr>
          <p:nvPr>
            <p:ph sz="half" idx="1"/>
          </p:nvPr>
        </p:nvPicPr>
        <p:blipFill>
          <a:blip r:embed="rId2"/>
          <a:srcRect/>
          <a:stretch/>
        </p:blipFill>
        <p:spPr>
          <a:xfrm>
            <a:off x="1294617" y="2400507"/>
            <a:ext cx="4268765" cy="3201574"/>
          </a:xfrm>
        </p:spPr>
      </p:pic>
      <p:pic>
        <p:nvPicPr>
          <p:cNvPr id="7" name="Espace réservé du contenu 6">
            <a:extLst>
              <a:ext uri="{FF2B5EF4-FFF2-40B4-BE49-F238E27FC236}">
                <a16:creationId xmlns:a16="http://schemas.microsoft.com/office/drawing/2014/main" id="{C369DF31-D909-104E-A2B0-4826907C4E2A}"/>
              </a:ext>
            </a:extLst>
          </p:cNvPr>
          <p:cNvPicPr>
            <a:picLocks noGrp="1" noChangeAspect="1"/>
          </p:cNvPicPr>
          <p:nvPr>
            <p:ph sz="half" idx="2"/>
          </p:nvPr>
        </p:nvPicPr>
        <p:blipFill>
          <a:blip r:embed="rId3"/>
          <a:srcRect/>
          <a:stretch/>
        </p:blipFill>
        <p:spPr>
          <a:xfrm>
            <a:off x="6628619" y="2400507"/>
            <a:ext cx="4268762" cy="3201574"/>
          </a:xfrm>
        </p:spPr>
      </p:pic>
    </p:spTree>
    <p:extLst>
      <p:ext uri="{BB962C8B-B14F-4D97-AF65-F5344CB8AC3E}">
        <p14:creationId xmlns:p14="http://schemas.microsoft.com/office/powerpoint/2010/main" val="405456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a:bodyPr>
          <a:lstStyle/>
          <a:p>
            <a:br>
              <a:rPr lang="fr-FR" sz="2700" b="1" dirty="0"/>
            </a:br>
            <a:r>
              <a:rPr lang="fr-FR" sz="3600" dirty="0"/>
              <a:t>Fronts et Isobares</a:t>
            </a:r>
            <a:br>
              <a:rPr lang="fr-FR" sz="2000" dirty="0"/>
            </a:br>
            <a:endParaRPr lang="en-US" sz="2000" dirty="0"/>
          </a:p>
        </p:txBody>
      </p:sp>
      <p:pic>
        <p:nvPicPr>
          <p:cNvPr id="14" name="Espace réservé du contenu 13">
            <a:extLst>
              <a:ext uri="{FF2B5EF4-FFF2-40B4-BE49-F238E27FC236}">
                <a16:creationId xmlns:a16="http://schemas.microsoft.com/office/drawing/2014/main" id="{98A5CB17-951F-0F43-B725-D828F26FEC95}"/>
              </a:ext>
            </a:extLst>
          </p:cNvPr>
          <p:cNvPicPr>
            <a:picLocks noGrp="1" noChangeAspect="1"/>
          </p:cNvPicPr>
          <p:nvPr>
            <p:ph idx="1"/>
          </p:nvPr>
        </p:nvPicPr>
        <p:blipFill>
          <a:blip r:embed="rId2"/>
          <a:stretch/>
        </p:blipFill>
        <p:spPr>
          <a:xfrm>
            <a:off x="3195108" y="1825625"/>
            <a:ext cx="5801784" cy="4351338"/>
          </a:xfrm>
        </p:spPr>
      </p:pic>
      <p:pic>
        <p:nvPicPr>
          <p:cNvPr id="9" name="Espace réservé du contenu 13">
            <a:extLst>
              <a:ext uri="{FF2B5EF4-FFF2-40B4-BE49-F238E27FC236}">
                <a16:creationId xmlns:a16="http://schemas.microsoft.com/office/drawing/2014/main" id="{243965BC-6B01-F94B-90D5-17FC75369E23}"/>
              </a:ext>
            </a:extLst>
          </p:cNvPr>
          <p:cNvPicPr>
            <a:picLocks noChangeAspect="1"/>
          </p:cNvPicPr>
          <p:nvPr/>
        </p:nvPicPr>
        <p:blipFill>
          <a:blip r:embed="rId3"/>
          <a:srcRect/>
          <a:stretch/>
        </p:blipFill>
        <p:spPr>
          <a:xfrm>
            <a:off x="2200275" y="1688658"/>
            <a:ext cx="7072313" cy="4848400"/>
          </a:xfrm>
          <a:prstGeom prst="rect">
            <a:avLst/>
          </a:prstGeom>
        </p:spPr>
      </p:pic>
    </p:spTree>
    <p:extLst>
      <p:ext uri="{BB962C8B-B14F-4D97-AF65-F5344CB8AC3E}">
        <p14:creationId xmlns:p14="http://schemas.microsoft.com/office/powerpoint/2010/main" val="425496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a:bodyPr>
          <a:lstStyle/>
          <a:p>
            <a:br>
              <a:rPr lang="fr-FR" sz="2700" b="1" dirty="0"/>
            </a:br>
            <a:r>
              <a:rPr lang="fr-FR" sz="3600" dirty="0"/>
              <a:t>Classification des nuages</a:t>
            </a:r>
            <a:br>
              <a:rPr lang="fr-FR" sz="2000" dirty="0"/>
            </a:br>
            <a:endParaRPr lang="en-US" sz="2000" dirty="0"/>
          </a:p>
        </p:txBody>
      </p:sp>
      <p:pic>
        <p:nvPicPr>
          <p:cNvPr id="11" name="Espace réservé du contenu 10" descr="Une image contenant texte, carte&#10;&#10;Description générée automatiquement">
            <a:extLst>
              <a:ext uri="{FF2B5EF4-FFF2-40B4-BE49-F238E27FC236}">
                <a16:creationId xmlns:a16="http://schemas.microsoft.com/office/drawing/2014/main" id="{62CF72B0-BC70-9640-BEC8-F0B1C23057E3}"/>
              </a:ext>
            </a:extLst>
          </p:cNvPr>
          <p:cNvPicPr>
            <a:picLocks noGrp="1" noChangeAspect="1"/>
          </p:cNvPicPr>
          <p:nvPr>
            <p:ph idx="1"/>
          </p:nvPr>
        </p:nvPicPr>
        <p:blipFill>
          <a:blip r:embed="rId2"/>
          <a:stretch>
            <a:fillRect/>
          </a:stretch>
        </p:blipFill>
        <p:spPr>
          <a:xfrm>
            <a:off x="2364059" y="1690688"/>
            <a:ext cx="7482925" cy="4609482"/>
          </a:xfrm>
        </p:spPr>
      </p:pic>
    </p:spTree>
    <p:extLst>
      <p:ext uri="{BB962C8B-B14F-4D97-AF65-F5344CB8AC3E}">
        <p14:creationId xmlns:p14="http://schemas.microsoft.com/office/powerpoint/2010/main" val="6722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38200" y="365125"/>
            <a:ext cx="10515600" cy="1325563"/>
          </a:xfrm>
        </p:spPr>
        <p:txBody>
          <a:bodyPr vert="horz" lIns="91440" tIns="45720" rIns="91440" bIns="45720" rtlCol="0" anchor="ctr">
            <a:normAutofit/>
          </a:bodyPr>
          <a:lstStyle/>
          <a:p>
            <a:br>
              <a:rPr lang="en-US" sz="2800" b="1"/>
            </a:br>
            <a:r>
              <a:rPr lang="en-US" sz="2800"/>
              <a:t>Comment se forme les nuages</a:t>
            </a:r>
            <a:br>
              <a:rPr lang="en-US" sz="2800"/>
            </a:br>
            <a:endParaRPr lang="en-US" sz="2800"/>
          </a:p>
        </p:txBody>
      </p:sp>
      <p:sp>
        <p:nvSpPr>
          <p:cNvPr id="6" name="Espace réservé du contenu 5">
            <a:extLst>
              <a:ext uri="{FF2B5EF4-FFF2-40B4-BE49-F238E27FC236}">
                <a16:creationId xmlns:a16="http://schemas.microsoft.com/office/drawing/2014/main" id="{D0983E86-31D3-BE41-95E2-4FBEF154105F}"/>
              </a:ext>
            </a:extLst>
          </p:cNvPr>
          <p:cNvSpPr>
            <a:spLocks noGrp="1"/>
          </p:cNvSpPr>
          <p:nvPr>
            <p:ph sz="half" idx="2"/>
          </p:nvPr>
        </p:nvSpPr>
        <p:spPr>
          <a:xfrm>
            <a:off x="838200" y="1690688"/>
            <a:ext cx="5257800" cy="5167312"/>
          </a:xfrm>
        </p:spPr>
        <p:txBody>
          <a:bodyPr vert="horz" lIns="91440" tIns="45720" rIns="91440" bIns="45720" rtlCol="0">
            <a:noAutofit/>
          </a:bodyPr>
          <a:lstStyle/>
          <a:p>
            <a:r>
              <a:rPr lang="fr-FR" sz="1800" dirty="0"/>
              <a:t>Dans la nature, l’évaporation de l’eau liquide et la condensation de la vapeur d’eau sont à l’origine de la formation du brouillard et des nuages.</a:t>
            </a:r>
          </a:p>
          <a:p>
            <a:r>
              <a:rPr lang="fr-FR" sz="1800" dirty="0"/>
              <a:t>Pendant la journée, grâce au rayonnement du Soleil, l’air qui se trouve près du sol est chauffé et l’eau liquide contenue dans le sol, les lacs, les rivières, les mers… s’évapore. Cet air contenant de la vapeur d’eau monte (l’air chaud est plus léger : c’est le principe de la montgolfière). En s’élevant en altitude, il se refroidit (il fait plus froid en altitude). La vapeur d’eau qu’il contient se condense alors en gouttelettes qui forment un nuage.</a:t>
            </a:r>
          </a:p>
          <a:p>
            <a:r>
              <a:rPr lang="fr-FR" sz="1800" dirty="0"/>
              <a:t>Ces gouttelettes légères qui flottent, se choquent entre elles et se rassemblent pour former des gouttes plus grosses. Ces gouttes sont plus lourdes et commencent à tomber. En tombant, elles rencontrent des gouttelettes de nuage et les capturent. Ces gouttes grossissent encore et forment ainsi les précipitations.</a:t>
            </a:r>
          </a:p>
          <a:p>
            <a:endParaRPr lang="en-US" sz="1800" dirty="0"/>
          </a:p>
        </p:txBody>
      </p:sp>
      <p:pic>
        <p:nvPicPr>
          <p:cNvPr id="5" name="Espace réservé du contenu 4" descr="Une image contenant capture d’écran, photo, nuageux, différent&#10;&#10;Description générée automatiquement">
            <a:extLst>
              <a:ext uri="{FF2B5EF4-FFF2-40B4-BE49-F238E27FC236}">
                <a16:creationId xmlns:a16="http://schemas.microsoft.com/office/drawing/2014/main" id="{8AA1F454-DD3E-1D48-8F02-D72427863D53}"/>
              </a:ext>
            </a:extLst>
          </p:cNvPr>
          <p:cNvPicPr>
            <a:picLocks noGrp="1" noChangeAspect="1"/>
          </p:cNvPicPr>
          <p:nvPr>
            <p:ph sz="half" idx="1"/>
          </p:nvPr>
        </p:nvPicPr>
        <p:blipFill rotWithShape="1">
          <a:blip r:embed="rId2"/>
          <a:srcRect l="10232" r="11983"/>
          <a:stretch/>
        </p:blipFill>
        <p:spPr>
          <a:xfrm>
            <a:off x="6338316" y="1904281"/>
            <a:ext cx="5074070" cy="4272681"/>
          </a:xfrm>
          <a:prstGeom prst="rect">
            <a:avLst/>
          </a:prstGeom>
        </p:spPr>
      </p:pic>
    </p:spTree>
    <p:extLst>
      <p:ext uri="{BB962C8B-B14F-4D97-AF65-F5344CB8AC3E}">
        <p14:creationId xmlns:p14="http://schemas.microsoft.com/office/powerpoint/2010/main" val="380409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a:bodyPr>
          <a:lstStyle/>
          <a:p>
            <a:br>
              <a:rPr lang="fr-FR" sz="2700" b="1" dirty="0"/>
            </a:br>
            <a:r>
              <a:rPr lang="fr-FR" sz="3600" dirty="0"/>
              <a:t>Le Gradient thermique adiabatique</a:t>
            </a:r>
            <a:br>
              <a:rPr lang="fr-FR" sz="2000" dirty="0"/>
            </a:br>
            <a:endParaRPr lang="en-US" sz="2000" dirty="0"/>
          </a:p>
        </p:txBody>
      </p:sp>
      <p:pic>
        <p:nvPicPr>
          <p:cNvPr id="11" name="Espace réservé du contenu 10">
            <a:extLst>
              <a:ext uri="{FF2B5EF4-FFF2-40B4-BE49-F238E27FC236}">
                <a16:creationId xmlns:a16="http://schemas.microsoft.com/office/drawing/2014/main" id="{62CF72B0-BC70-9640-BEC8-F0B1C23057E3}"/>
              </a:ext>
            </a:extLst>
          </p:cNvPr>
          <p:cNvPicPr>
            <a:picLocks noGrp="1" noChangeAspect="1"/>
          </p:cNvPicPr>
          <p:nvPr>
            <p:ph sz="half" idx="1"/>
          </p:nvPr>
        </p:nvPicPr>
        <p:blipFill>
          <a:blip r:embed="rId3"/>
          <a:srcRect/>
          <a:stretch/>
        </p:blipFill>
        <p:spPr>
          <a:xfrm>
            <a:off x="-1083" y="2214563"/>
            <a:ext cx="7076547" cy="3686175"/>
          </a:xfrm>
        </p:spPr>
      </p:pic>
      <p:pic>
        <p:nvPicPr>
          <p:cNvPr id="4" name="Espace réservé du contenu 3">
            <a:extLst>
              <a:ext uri="{FF2B5EF4-FFF2-40B4-BE49-F238E27FC236}">
                <a16:creationId xmlns:a16="http://schemas.microsoft.com/office/drawing/2014/main" id="{05EEE056-0E2F-F44F-AF2E-1500F1596B51}"/>
              </a:ext>
            </a:extLst>
          </p:cNvPr>
          <p:cNvPicPr>
            <a:picLocks noGrp="1" noChangeAspect="1"/>
          </p:cNvPicPr>
          <p:nvPr>
            <p:ph sz="half" idx="2"/>
          </p:nvPr>
        </p:nvPicPr>
        <p:blipFill>
          <a:blip r:embed="rId4"/>
          <a:stretch>
            <a:fillRect/>
          </a:stretch>
        </p:blipFill>
        <p:spPr>
          <a:xfrm>
            <a:off x="6722021" y="1571625"/>
            <a:ext cx="5226820" cy="3986213"/>
          </a:xfrm>
        </p:spPr>
      </p:pic>
    </p:spTree>
    <p:extLst>
      <p:ext uri="{BB962C8B-B14F-4D97-AF65-F5344CB8AC3E}">
        <p14:creationId xmlns:p14="http://schemas.microsoft.com/office/powerpoint/2010/main" val="667575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3842</TotalTime>
  <Words>1261</Words>
  <Application>Microsoft Macintosh PowerPoint</Application>
  <PresentationFormat>Grand écran</PresentationFormat>
  <Paragraphs>86</Paragraphs>
  <Slides>22</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Thème Office</vt:lpstr>
      <vt:lpstr>ULM NORD LORRAINE</vt:lpstr>
      <vt:lpstr>Circulation générale atmosphérique</vt:lpstr>
      <vt:lpstr> LA DYNAMIQUE DES MASSES ATMOSPHERIQUES:    La circulation atmosphérique générale        Carte mondiale des vents de surface   </vt:lpstr>
      <vt:lpstr> Variation verticale de la pression atmosphérique </vt:lpstr>
      <vt:lpstr> Anticyclones &amp; Dépressions </vt:lpstr>
      <vt:lpstr> Fronts et Isobares </vt:lpstr>
      <vt:lpstr> Classification des nuages </vt:lpstr>
      <vt:lpstr> Comment se forme les nuages </vt:lpstr>
      <vt:lpstr> Le Gradient thermique adiabatique </vt:lpstr>
      <vt:lpstr> La prévision météorologique </vt:lpstr>
      <vt:lpstr> Le dossier météo </vt:lpstr>
      <vt:lpstr> TEMSI &amp; WINTEM</vt:lpstr>
      <vt:lpstr>Présentation PowerPoint</vt:lpstr>
      <vt:lpstr> METAR &amp; TAF </vt:lpstr>
      <vt:lpstr>Exemple: METAR</vt:lpstr>
      <vt:lpstr>Présentation PowerPoint</vt:lpstr>
      <vt:lpstr> SIGMET </vt:lpstr>
      <vt:lpstr> Le Givrage </vt:lpstr>
      <vt:lpstr> Le Givrage </vt:lpstr>
      <vt:lpstr>Minimums VMC: conditions météorologiques de vol à vue</vt:lpstr>
      <vt:lpstr>Applications météos</vt:lpstr>
      <vt:lpstr>AGENDA prévisionnel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ULM NORD LORRAINE</dc:title>
  <dc:creator>pascal.lanser@orange.fr</dc:creator>
  <cp:lastModifiedBy>Pascal Lanser</cp:lastModifiedBy>
  <cp:revision>14</cp:revision>
  <dcterms:created xsi:type="dcterms:W3CDTF">2020-02-13T11:17:52Z</dcterms:created>
  <dcterms:modified xsi:type="dcterms:W3CDTF">2022-12-14T08:48:08Z</dcterms:modified>
</cp:coreProperties>
</file>