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40" r:id="rId3"/>
    <p:sldId id="341" r:id="rId4"/>
    <p:sldId id="339" r:id="rId5"/>
    <p:sldId id="314" r:id="rId6"/>
    <p:sldId id="328" r:id="rId7"/>
    <p:sldId id="316" r:id="rId8"/>
    <p:sldId id="329" r:id="rId9"/>
    <p:sldId id="330" r:id="rId10"/>
    <p:sldId id="331" r:id="rId11"/>
    <p:sldId id="337" r:id="rId12"/>
    <p:sldId id="332" r:id="rId13"/>
    <p:sldId id="335" r:id="rId14"/>
    <p:sldId id="334" r:id="rId15"/>
    <p:sldId id="336" r:id="rId16"/>
    <p:sldId id="333" r:id="rId17"/>
    <p:sldId id="338" r:id="rId18"/>
    <p:sldId id="257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636"/>
    <p:restoredTop sz="79650"/>
  </p:normalViewPr>
  <p:slideViewPr>
    <p:cSldViewPr snapToGrid="0" snapToObjects="1">
      <p:cViewPr varScale="1">
        <p:scale>
          <a:sx n="81" d="100"/>
          <a:sy n="81" d="100"/>
        </p:scale>
        <p:origin x="19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34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4C8857F-0504-2D48-98B8-7769AD89D3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DA28F76-D707-2B45-B999-A835D41875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059E3-5B0B-9C4F-8522-1F7F091BE053}" type="datetimeFigureOut">
              <a:rPr lang="fr-FR" smtClean="0"/>
              <a:t>18/02/2023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D9CCE9-05CB-5A47-97F7-95C0D2DFA9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8E30114-6AE2-1E4E-86BD-5822C866DD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204FD-2A22-9949-BF37-4B7A59403E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687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76C6A-E2BA-E945-A710-C7E98A6DA62B}" type="datetimeFigureOut">
              <a:rPr lang="fr-FR" smtClean="0"/>
              <a:t>18/02/2023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DB1F3-4997-2F42-BA67-34DA4A2A6A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13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167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08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313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714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220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88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11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logiciel de </a:t>
            </a:r>
            <a:r>
              <a:rPr lang="fr-FR" dirty="0" err="1"/>
              <a:t>nav</a:t>
            </a:r>
            <a:r>
              <a:rPr lang="fr-FR" dirty="0"/>
              <a:t> sont multiples: </a:t>
            </a:r>
            <a:r>
              <a:rPr lang="fr-FR" dirty="0" err="1"/>
              <a:t>Skydemon</a:t>
            </a:r>
            <a:r>
              <a:rPr lang="fr-FR" dirty="0"/>
              <a:t>, </a:t>
            </a:r>
            <a:r>
              <a:rPr lang="fr-FR" dirty="0" err="1"/>
              <a:t>airNav</a:t>
            </a:r>
            <a:r>
              <a:rPr lang="fr-FR" dirty="0"/>
              <a:t>, SDVFR, etc…. Il y en a au moins autant que de type de support: </a:t>
            </a:r>
            <a:r>
              <a:rPr lang="fr-FR" dirty="0" err="1"/>
              <a:t>Ipad</a:t>
            </a:r>
            <a:r>
              <a:rPr lang="fr-FR" dirty="0"/>
              <a:t>, </a:t>
            </a:r>
            <a:r>
              <a:rPr lang="fr-FR" dirty="0" err="1"/>
              <a:t>Iphone,EFIS,Garmin</a:t>
            </a:r>
            <a:r>
              <a:rPr lang="fr-FR" dirty="0"/>
              <a:t> etc…. Cela nous donne un multitudes de possibilités. Mais ca reste des outils qui sont perfectibles et ca ne vous </a:t>
            </a:r>
            <a:r>
              <a:rPr lang="fr-FR" dirty="0" err="1"/>
              <a:t>dedouane</a:t>
            </a:r>
            <a:r>
              <a:rPr lang="fr-FR" dirty="0"/>
              <a:t> pas de préparer vos </a:t>
            </a:r>
            <a:r>
              <a:rPr lang="fr-FR" dirty="0" err="1"/>
              <a:t>navs</a:t>
            </a:r>
            <a:r>
              <a:rPr lang="fr-FR" dirty="0"/>
              <a:t> sur papier.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942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cela, il y a les cartes: la 500 000 est la plus utile, elle vous donne assez de détails pour une </a:t>
            </a:r>
            <a:r>
              <a:rPr lang="fr-FR" dirty="0" err="1"/>
              <a:t>Nav</a:t>
            </a:r>
            <a:r>
              <a:rPr lang="fr-FR" dirty="0"/>
              <a:t> régionale. Pour une longue </a:t>
            </a:r>
            <a:r>
              <a:rPr lang="fr-FR" dirty="0" err="1"/>
              <a:t>nav</a:t>
            </a:r>
            <a:r>
              <a:rPr lang="fr-FR" dirty="0"/>
              <a:t>, par exemple à travers la France la 1000 000 est complémentaire et très utiles si vous volez haut et vite. La 250 000 est a </a:t>
            </a:r>
            <a:r>
              <a:rPr lang="fr-FR" dirty="0" err="1"/>
              <a:t>reserver</a:t>
            </a:r>
            <a:r>
              <a:rPr lang="fr-FR" dirty="0"/>
              <a:t> aux vols de précisions dans des régions ou la </a:t>
            </a:r>
            <a:r>
              <a:rPr lang="fr-FR" dirty="0" err="1"/>
              <a:t>nav</a:t>
            </a:r>
            <a:r>
              <a:rPr lang="fr-FR" dirty="0"/>
              <a:t> est complexe (montagne, zone aérienne complexe etc…)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41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266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Chaque </a:t>
            </a:r>
            <a:r>
              <a:rPr lang="fr-FR" dirty="0" err="1"/>
              <a:t>nav</a:t>
            </a:r>
            <a:r>
              <a:rPr lang="fr-FR" dirty="0"/>
              <a:t> doit s’accompagner d’un log de </a:t>
            </a:r>
            <a:r>
              <a:rPr lang="fr-FR" dirty="0" err="1"/>
              <a:t>nav</a:t>
            </a:r>
            <a:r>
              <a:rPr lang="fr-FR" dirty="0"/>
              <a:t> (GPS ou cartes). Ce log de </a:t>
            </a:r>
            <a:r>
              <a:rPr lang="fr-FR" dirty="0" err="1"/>
              <a:t>nav</a:t>
            </a:r>
            <a:r>
              <a:rPr lang="fr-FR" dirty="0"/>
              <a:t> reprendra tout les points important de transit et les informations pertinentes sur la nature des zones ou fréquences radios sur tout l’itinéraire. Là c’est pareil il y en a de toutes sortes: plus c’est simple et lisible mieux sera le décryptage des particularités du vol. 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489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507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Il y a plusieurs méthodes pour avancer sur un trajet= cheminement ou à l’estime. Un vol est souvent une combinaison des deux: que ce soit avec un GPS ou avec une carte.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1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206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Remarque :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Les formules ci-dessus restent valables tant que l'on reste dans un système d'unités cohérentes. Ainsi :</a:t>
            </a: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navigation "terrestre" , on utilise plutôt les unités suivantes : L en kilomètres (km),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Vp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kilomètres par heure (km/h),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heures (h).</a:t>
            </a: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navigation "maritime", on utilise plutôt les unités suivantes : L en miles nautiques (Nm)),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Vp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miles nautiques par heure ou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noeuds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heures (h).</a:t>
            </a:r>
          </a:p>
          <a:p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 = (</a:t>
            </a:r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Vp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60) * </a:t>
            </a:r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et </a:t>
            </a:r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 L / ( </a:t>
            </a:r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Vp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60 )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DB1F3-4997-2F42-BA67-34DA4A2A6A9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849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8DF454-21E7-0B4A-960F-52C2F5C07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3E72450-123A-644F-A182-C0A5DBE05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14C898-2FA8-3F48-80A6-4A4F2C46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584C-AB10-C140-BC80-E462AF06F422}" type="datetimeFigureOut">
              <a:rPr lang="fr-FR" smtClean="0"/>
              <a:t>18/02/2023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4ED65D-6FCB-D74F-B8C4-2E9FA3260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20BB39-5178-1648-B977-168580C8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6CC6-7C9E-F049-B0A9-0F299594BC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18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B55FAB-BD21-6C47-A008-764375861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4F40D72-694A-4C4D-89BF-B2D12FC25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D36FDB-F00C-1344-A2EC-3D141A4CE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584C-AB10-C140-BC80-E462AF06F422}" type="datetimeFigureOut">
              <a:rPr lang="fr-FR" smtClean="0"/>
              <a:t>18/02/2023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060AA3-68D1-4744-84C4-FDC9BB339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CF749B-04EE-BE47-A6FB-5EF1E4221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6CC6-7C9E-F049-B0A9-0F299594BC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18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7219203-FA10-D148-B972-8C31A94CCB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84A26E3-AF6C-A246-9B42-925BB7A4B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2C73C3-A48B-3F48-9AB1-5600572DD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584C-AB10-C140-BC80-E462AF06F422}" type="datetimeFigureOut">
              <a:rPr lang="fr-FR" smtClean="0"/>
              <a:t>18/02/2023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4F35AB-4A9C-D74E-BB3D-FECC0FA97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A1ECAA-F991-1D46-86A7-26EB60E7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6CC6-7C9E-F049-B0A9-0F299594BC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40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58F893-3763-3F43-8C4D-9B9E305BA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B6F1D2-3B6E-D344-8543-E963EF99F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2B76CD-C035-2444-B389-379EE68F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584C-AB10-C140-BC80-E462AF06F422}" type="datetimeFigureOut">
              <a:rPr lang="fr-FR" smtClean="0"/>
              <a:t>18/02/2023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70609A-0E0D-DC49-BFD9-DF1F4BCBD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9E457C-47DF-504B-B91B-BB797F430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6CC6-7C9E-F049-B0A9-0F299594BC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46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B99B0C-8CFD-324A-BF7F-3751813A8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ABA009-D318-CD41-AB08-B57A2DBBF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269352-9947-B048-892D-11397A11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584C-AB10-C140-BC80-E462AF06F422}" type="datetimeFigureOut">
              <a:rPr lang="fr-FR" smtClean="0"/>
              <a:t>18/02/2023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EA0261-DB32-9044-9A63-C64F4E343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EBCC9D-C16E-9840-9846-2FA9D1002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6CC6-7C9E-F049-B0A9-0F299594BC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570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B59BA8-10BC-144F-8F62-06BBDDADD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306301-7662-FF4B-AAE5-12754A586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8671C27-664A-6243-94E5-8BB7C175B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0217D7-0F45-4D44-91CD-645A240B8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584C-AB10-C140-BC80-E462AF06F422}" type="datetimeFigureOut">
              <a:rPr lang="fr-FR" smtClean="0"/>
              <a:t>18/02/2023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7BC3B8F-9449-4443-9E03-8598D2123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5DF0D6-F257-BE47-85D6-329314C6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6CC6-7C9E-F049-B0A9-0F299594BC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74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33FFB6-4EF3-924B-9640-AB9B9A6AA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41D2F9-C69E-3B41-9785-B510A6EED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F5C07F-354F-0F45-A8F3-9B8D94963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4E63260-E0A5-134C-8058-9D9CC6424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9E425B5-9CD5-CA47-8C4C-A592591A8C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A4BB86B-EBD6-B14D-B6FC-488C31FE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584C-AB10-C140-BC80-E462AF06F422}" type="datetimeFigureOut">
              <a:rPr lang="fr-FR" smtClean="0"/>
              <a:t>18/02/2023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E874E5E-F85D-964C-8D69-CEF2F24C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DF46253-54B8-A349-A9CF-5BE27C13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6CC6-7C9E-F049-B0A9-0F299594BC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69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0AF917-3F19-D64A-8A8C-7B02AA005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7BD900-A62A-E347-8409-F399B1FDC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584C-AB10-C140-BC80-E462AF06F422}" type="datetimeFigureOut">
              <a:rPr lang="fr-FR" smtClean="0"/>
              <a:t>18/02/2023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3135976-A505-ED49-BDF3-340F8E504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020047-AB28-B548-A198-E5CD6B6C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6CC6-7C9E-F049-B0A9-0F299594BC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881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5591C79-00BC-DF47-B047-D9B17A42F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584C-AB10-C140-BC80-E462AF06F422}" type="datetimeFigureOut">
              <a:rPr lang="fr-FR" smtClean="0"/>
              <a:t>18/02/2023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5BB7C89-19D2-224A-8F63-4DC4CCB7B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56B72C-5E65-8248-857E-6D2FE694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6CC6-7C9E-F049-B0A9-0F299594BC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851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5B2DB6-2E65-794F-BEDD-A95CA0071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FEEB06-F303-FA40-9450-1608B98D4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CC81B1A-D3F8-6348-93E3-B99ABC8F7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145E02-0F29-134C-9BA4-3BA24BBC8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584C-AB10-C140-BC80-E462AF06F422}" type="datetimeFigureOut">
              <a:rPr lang="fr-FR" smtClean="0"/>
              <a:t>18/02/2023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3C7AD1-843F-C64E-B2F7-66BCC9116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05BE1B-A12A-1749-8882-7F4E6A2A4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6CC6-7C9E-F049-B0A9-0F299594BC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93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E850D9-CBF4-3048-876B-D82F2DD9F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A1D8C11-D669-D545-8EB8-C6CD6B592E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915E1B-D6DD-DA4D-9676-C78B6D0FC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99E46C-7C99-E34C-9E32-D7830C132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584C-AB10-C140-BC80-E462AF06F422}" type="datetimeFigureOut">
              <a:rPr lang="fr-FR" smtClean="0"/>
              <a:t>18/02/2023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9C7F1E-682A-6C4B-8345-DD6B7AAF0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2C9784-598B-FB4A-B6CB-35DEACBB6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6CC6-7C9E-F049-B0A9-0F299594BC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03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8573DE7-62DE-0F46-8A1A-0DBB38DF4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8E37F1-AC3A-0D41-AC47-54AD66890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3E6927-7249-8347-9A3C-0749A72D9E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B584C-AB10-C140-BC80-E462AF06F422}" type="datetimeFigureOut">
              <a:rPr lang="fr-FR" smtClean="0"/>
              <a:t>18/02/2023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728DFF-4BE9-C245-801E-60B94095F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AF5409-DBC8-3E4F-93CA-CD7454BB5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06CC6-7C9E-F049-B0A9-0F299594BC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86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jmquetin.free.fr/5simu/Navigation1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mquetin.free.fr/5simu/Navigation1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mquetin.free.fr/5simu/Navigation1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jmquetin.free.fr/5simu/Navigation1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Angl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Quito#/maplink/1" TargetMode="External"/><Relationship Id="rId3" Type="http://schemas.openxmlformats.org/officeDocument/2006/relationships/hyperlink" Target="https://fr.wikipedia.org/wiki/Saint-P%C3%A9tersbourg#/maplink/1" TargetMode="External"/><Relationship Id="rId7" Type="http://schemas.openxmlformats.org/officeDocument/2006/relationships/hyperlink" Target="https://fr.wikipedia.org/wiki/Nouvelle-Orl%C3%A9ans" TargetMode="External"/><Relationship Id="rId2" Type="http://schemas.openxmlformats.org/officeDocument/2006/relationships/hyperlink" Target="https://fr.wikipedia.org/wiki/Exemple_(math%C3%A9matiques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Bordeaux" TargetMode="External"/><Relationship Id="rId5" Type="http://schemas.openxmlformats.org/officeDocument/2006/relationships/hyperlink" Target="https://fr.wikipedia.org/wiki/Greenwich_(Angleterre)" TargetMode="External"/><Relationship Id="rId4" Type="http://schemas.openxmlformats.org/officeDocument/2006/relationships/hyperlink" Target="https://fr.wikipedia.org/wiki/Saint-P%C3%A9tersbourg" TargetMode="External"/><Relationship Id="rId9" Type="http://schemas.openxmlformats.org/officeDocument/2006/relationships/hyperlink" Target="https://fr.wikipedia.org/wiki/Quito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geoportail.gouv.fr/donnees/carte-oaci-vf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-SPF7UnWt8g" TargetMode="External"/><Relationship Id="rId3" Type="http://schemas.openxmlformats.org/officeDocument/2006/relationships/hyperlink" Target="https://www.facebook.com/pg/GoodPilot.Pilotage/posts/?ref=page_internal" TargetMode="External"/><Relationship Id="rId7" Type="http://schemas.openxmlformats.org/officeDocument/2006/relationships/hyperlink" Target="https://www.youtube.com/watch?v=YH1vtoUxks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nMka2H8Xlc" TargetMode="External"/><Relationship Id="rId5" Type="http://schemas.openxmlformats.org/officeDocument/2006/relationships/hyperlink" Target="https://www.youtube.com/watch?v=WZtTnaQCCQU" TargetMode="External"/><Relationship Id="rId4" Type="http://schemas.openxmlformats.org/officeDocument/2006/relationships/hyperlink" Target="https://www.youtube.com/watch?v=37zRjdRshVE" TargetMode="External"/><Relationship Id="rId9" Type="http://schemas.openxmlformats.org/officeDocument/2006/relationships/hyperlink" Target="https://www.youtube.com/watch?v=PzHxegihnP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5A44DC-BF3E-004E-B273-3FE93B310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36994"/>
            <a:ext cx="9144000" cy="2387600"/>
          </a:xfrm>
        </p:spPr>
        <p:txBody>
          <a:bodyPr/>
          <a:lstStyle/>
          <a:p>
            <a:r>
              <a:rPr lang="fr-FR" dirty="0">
                <a:solidFill>
                  <a:schemeClr val="tx1">
                    <a:alpha val="50000"/>
                  </a:schemeClr>
                </a:solidFill>
              </a:rPr>
              <a:t>ULM NORD LORRAINE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EFA0A53-5AD6-5A4B-85BC-CE2E8D64C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8861" y="4999146"/>
            <a:ext cx="3914277" cy="1106970"/>
          </a:xfrm>
        </p:spPr>
        <p:txBody>
          <a:bodyPr wrap="none" anchor="ctr" anchorCtr="0">
            <a:spAutoFit/>
          </a:bodyPr>
          <a:lstStyle/>
          <a:p>
            <a:r>
              <a:rPr lang="fr-FR" sz="3200" dirty="0">
                <a:solidFill>
                  <a:schemeClr val="tx1">
                    <a:alpha val="59000"/>
                  </a:schemeClr>
                </a:solidFill>
              </a:rPr>
              <a:t>Cours théoriques ULM</a:t>
            </a:r>
          </a:p>
          <a:p>
            <a:r>
              <a:rPr lang="fr-FR" sz="3200" dirty="0">
                <a:solidFill>
                  <a:schemeClr val="tx1">
                    <a:alpha val="59000"/>
                  </a:schemeClr>
                </a:solidFill>
              </a:rPr>
              <a:t>Navigation 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52ACDDC-D1A3-7146-842C-E3E69A0967E4}"/>
              </a:ext>
            </a:extLst>
          </p:cNvPr>
          <p:cNvSpPr txBox="1"/>
          <p:nvPr/>
        </p:nvSpPr>
        <p:spPr>
          <a:xfrm>
            <a:off x="9787467" y="6180667"/>
            <a:ext cx="14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05 Avril  2020</a:t>
            </a:r>
          </a:p>
        </p:txBody>
      </p:sp>
    </p:spTree>
    <p:extLst>
      <p:ext uri="{BB962C8B-B14F-4D97-AF65-F5344CB8AC3E}">
        <p14:creationId xmlns:p14="http://schemas.microsoft.com/office/powerpoint/2010/main" val="2205679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CD4DBD30-7FEF-1342-B9D7-6980B5A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Navigation </a:t>
            </a:r>
            <a:r>
              <a:rPr lang="en-US" b="1" dirty="0" err="1">
                <a:solidFill>
                  <a:schemeClr val="bg1"/>
                </a:solidFill>
              </a:rPr>
              <a:t>à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l’estime</a:t>
            </a:r>
            <a:r>
              <a:rPr lang="en-US" b="1" dirty="0">
                <a:solidFill>
                  <a:schemeClr val="bg1"/>
                </a:solidFill>
              </a:rPr>
              <a:t> versus </a:t>
            </a:r>
            <a:r>
              <a:rPr lang="en-US" b="1" dirty="0" err="1">
                <a:solidFill>
                  <a:schemeClr val="bg1"/>
                </a:solidFill>
              </a:rPr>
              <a:t>cheminement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B3EFA82-0A2C-154B-829B-585616FE1E61}"/>
              </a:ext>
            </a:extLst>
          </p:cNvPr>
          <p:cNvSpPr txBox="1"/>
          <p:nvPr/>
        </p:nvSpPr>
        <p:spPr>
          <a:xfrm>
            <a:off x="6354871" y="2827419"/>
            <a:ext cx="5029200" cy="322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0000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449FA0E-FA13-0740-8E7C-01FD2D161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6583"/>
            <a:ext cx="4705350" cy="3790379"/>
          </a:xfrm>
        </p:spPr>
        <p:txBody>
          <a:bodyPr/>
          <a:lstStyle/>
          <a:p>
            <a:r>
              <a:rPr lang="fr-FR" sz="2400" dirty="0" err="1"/>
              <a:t>Nav</a:t>
            </a:r>
            <a:r>
              <a:rPr lang="fr-FR" sz="2400" dirty="0"/>
              <a:t> en Cheminement</a:t>
            </a:r>
          </a:p>
          <a:p>
            <a:pPr lvl="1"/>
            <a:r>
              <a:rPr lang="fr-FR" dirty="0"/>
              <a:t>Suite de repères au sol</a:t>
            </a:r>
          </a:p>
          <a:p>
            <a:pPr lvl="1"/>
            <a:r>
              <a:rPr lang="fr-FR" dirty="0"/>
              <a:t>Ex: voies ferrées, villages, rivières,…</a:t>
            </a:r>
          </a:p>
          <a:p>
            <a:r>
              <a:rPr lang="fr-FR" sz="2400" dirty="0"/>
              <a:t>Méthode de comparaison</a:t>
            </a:r>
          </a:p>
          <a:p>
            <a:pPr lvl="1"/>
            <a:r>
              <a:rPr lang="fr-FR" dirty="0"/>
              <a:t>C’est une navigation où l’on regarde beaucoup le sol et la carte</a:t>
            </a:r>
          </a:p>
          <a:p>
            <a:pPr lvl="1"/>
            <a:endParaRPr lang="fr-FR" dirty="0"/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06B4D28D-B566-D740-9EFD-6926B99773CC}"/>
              </a:ext>
            </a:extLst>
          </p:cNvPr>
          <p:cNvSpPr txBox="1">
            <a:spLocks/>
          </p:cNvSpPr>
          <p:nvPr/>
        </p:nvSpPr>
        <p:spPr>
          <a:xfrm>
            <a:off x="6096000" y="2386583"/>
            <a:ext cx="4705350" cy="3790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err="1"/>
              <a:t>Nav</a:t>
            </a:r>
            <a:r>
              <a:rPr lang="fr-FR" sz="2400" dirty="0"/>
              <a:t> à l’estime</a:t>
            </a:r>
          </a:p>
          <a:p>
            <a:pPr lvl="1"/>
            <a:r>
              <a:rPr lang="fr-FR" dirty="0"/>
              <a:t>Vitesse et cap</a:t>
            </a:r>
          </a:p>
          <a:p>
            <a:pPr lvl="1"/>
            <a:r>
              <a:rPr lang="fr-FR" dirty="0"/>
              <a:t>Contrôle de la position à  intervalles réguliers.</a:t>
            </a:r>
          </a:p>
          <a:p>
            <a:pPr lvl="1"/>
            <a:r>
              <a:rPr lang="fr-FR" dirty="0"/>
              <a:t>C’est prévoir des rendez-vous: points tournants ou repères</a:t>
            </a:r>
          </a:p>
          <a:p>
            <a:pPr lvl="1"/>
            <a:r>
              <a:rPr lang="fr-FR" dirty="0"/>
              <a:t>Visionnez la Nav3 de Good Pilot</a:t>
            </a:r>
          </a:p>
        </p:txBody>
      </p:sp>
      <p:pic>
        <p:nvPicPr>
          <p:cNvPr id="2" name="Audio Recording 27 déc. 2020 à 17:59:14" descr="Audio Recording 27 déc. 2020 à 17:59:14">
            <a:hlinkClick r:id="" action="ppaction://media"/>
            <a:extLst>
              <a:ext uri="{FF2B5EF4-FFF2-40B4-BE49-F238E27FC236}">
                <a16:creationId xmlns:a16="http://schemas.microsoft.com/office/drawing/2014/main" id="{8D457D7C-056E-3843-9009-9FCEEEB93A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7150" y="79146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6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CD4DBD30-7FEF-1342-B9D7-6980B5A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Route </a:t>
            </a:r>
            <a:r>
              <a:rPr lang="en-US" b="1" dirty="0" err="1">
                <a:solidFill>
                  <a:schemeClr val="bg1"/>
                </a:solidFill>
              </a:rPr>
              <a:t>vrai</a:t>
            </a:r>
            <a:r>
              <a:rPr lang="en-US" b="1" dirty="0">
                <a:solidFill>
                  <a:schemeClr val="bg1"/>
                </a:solidFill>
              </a:rPr>
              <a:t> et route </a:t>
            </a:r>
            <a:r>
              <a:rPr lang="en-US" b="1" dirty="0" err="1">
                <a:solidFill>
                  <a:schemeClr val="bg1"/>
                </a:solidFill>
              </a:rPr>
              <a:t>magnétique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B3EFA82-0A2C-154B-829B-585616FE1E61}"/>
              </a:ext>
            </a:extLst>
          </p:cNvPr>
          <p:cNvSpPr txBox="1"/>
          <p:nvPr/>
        </p:nvSpPr>
        <p:spPr>
          <a:xfrm>
            <a:off x="6354871" y="2827419"/>
            <a:ext cx="5029200" cy="322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0000"/>
              </a:solidFill>
            </a:endParaRPr>
          </a:p>
        </p:txBody>
      </p:sp>
      <p:pic>
        <p:nvPicPr>
          <p:cNvPr id="6" name="Espace réservé du contenu 5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EE801B72-AB23-2D4E-8CE4-C218D30A7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8916" y="2265563"/>
            <a:ext cx="6434167" cy="4351338"/>
          </a:xfrm>
        </p:spPr>
      </p:pic>
    </p:spTree>
    <p:extLst>
      <p:ext uri="{BB962C8B-B14F-4D97-AF65-F5344CB8AC3E}">
        <p14:creationId xmlns:p14="http://schemas.microsoft.com/office/powerpoint/2010/main" val="1518934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CD4DBD30-7FEF-1342-B9D7-6980B5A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 </a:t>
            </a:r>
            <a:r>
              <a:rPr lang="en-US" b="1" dirty="0" err="1">
                <a:solidFill>
                  <a:schemeClr val="bg1"/>
                </a:solidFill>
              </a:rPr>
              <a:t>formule</a:t>
            </a:r>
            <a:r>
              <a:rPr lang="en-US" b="1" dirty="0">
                <a:solidFill>
                  <a:schemeClr val="bg1"/>
                </a:solidFill>
              </a:rPr>
              <a:t> de base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B3EFA82-0A2C-154B-829B-585616FE1E61}"/>
              </a:ext>
            </a:extLst>
          </p:cNvPr>
          <p:cNvSpPr txBox="1"/>
          <p:nvPr/>
        </p:nvSpPr>
        <p:spPr>
          <a:xfrm>
            <a:off x="6249940" y="2386583"/>
            <a:ext cx="5294584" cy="322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r-FR" sz="20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449FA0E-FA13-0740-8E7C-01FD2D161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6583"/>
            <a:ext cx="4705350" cy="3790379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La formule de base en navigation est:</a:t>
            </a:r>
          </a:p>
          <a:p>
            <a:r>
              <a:rPr lang="fr-FR" b="1" dirty="0">
                <a:solidFill>
                  <a:schemeClr val="accent2"/>
                </a:solidFill>
              </a:rPr>
              <a:t>L = VP x </a:t>
            </a:r>
            <a:r>
              <a:rPr lang="fr-FR" b="1" dirty="0" err="1">
                <a:solidFill>
                  <a:schemeClr val="accent2"/>
                </a:solidFill>
              </a:rPr>
              <a:t>T</a:t>
            </a:r>
            <a:endParaRPr lang="fr-FR" b="1" dirty="0">
              <a:solidFill>
                <a:schemeClr val="accent2"/>
              </a:solidFill>
            </a:endParaRPr>
          </a:p>
          <a:p>
            <a:pPr lvl="1"/>
            <a:r>
              <a:rPr lang="fr-FR" dirty="0"/>
              <a:t>L est la distance parcourue (en mètres),</a:t>
            </a:r>
          </a:p>
          <a:p>
            <a:pPr lvl="1"/>
            <a:r>
              <a:rPr lang="fr-FR" dirty="0" err="1"/>
              <a:t>Vp</a:t>
            </a:r>
            <a:r>
              <a:rPr lang="fr-FR" dirty="0"/>
              <a:t> est la vitesse propre (en mètres par seconde),</a:t>
            </a:r>
          </a:p>
          <a:p>
            <a:pPr lvl="1"/>
            <a:r>
              <a:rPr lang="fr-FR" dirty="0" err="1"/>
              <a:t>T</a:t>
            </a:r>
            <a:r>
              <a:rPr lang="fr-FR" dirty="0"/>
              <a:t> est le temps (en secondes) mis pour parcourir la distance L à la vitesse </a:t>
            </a:r>
            <a:r>
              <a:rPr lang="fr-FR" dirty="0" err="1"/>
              <a:t>Vp</a:t>
            </a:r>
            <a:r>
              <a:rPr lang="fr-FR" dirty="0"/>
              <a:t>.</a:t>
            </a:r>
          </a:p>
          <a:p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1080100-1F43-3543-B6D0-6CCA984A0869}"/>
              </a:ext>
            </a:extLst>
          </p:cNvPr>
          <p:cNvSpPr txBox="1"/>
          <p:nvPr/>
        </p:nvSpPr>
        <p:spPr>
          <a:xfrm>
            <a:off x="838200" y="6140415"/>
            <a:ext cx="4656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3"/>
              </a:rPr>
              <a:t>http://jmquetin.free.fr/5simu/Navigation1.html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9B40518-8EC7-D547-9906-06315A5BD764}"/>
              </a:ext>
            </a:extLst>
          </p:cNvPr>
          <p:cNvSpPr txBox="1"/>
          <p:nvPr/>
        </p:nvSpPr>
        <p:spPr>
          <a:xfrm>
            <a:off x="6535712" y="2549128"/>
            <a:ext cx="500881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2"/>
                </a:solidFill>
              </a:rPr>
              <a:t>L = (</a:t>
            </a:r>
            <a:r>
              <a:rPr lang="fr-FR" sz="2800" b="1" dirty="0" err="1">
                <a:solidFill>
                  <a:schemeClr val="accent2"/>
                </a:solidFill>
              </a:rPr>
              <a:t>Vp</a:t>
            </a:r>
            <a:r>
              <a:rPr lang="fr-FR" sz="2800" b="1" dirty="0">
                <a:solidFill>
                  <a:schemeClr val="accent2"/>
                </a:solidFill>
              </a:rPr>
              <a:t> / 60) * </a:t>
            </a:r>
            <a:r>
              <a:rPr lang="fr-FR" sz="2800" b="1" dirty="0" err="1">
                <a:solidFill>
                  <a:schemeClr val="accent2"/>
                </a:solidFill>
              </a:rPr>
              <a:t>T</a:t>
            </a:r>
            <a:r>
              <a:rPr lang="fr-FR" sz="2800" b="1" dirty="0">
                <a:solidFill>
                  <a:schemeClr val="accent2"/>
                </a:solidFill>
              </a:rPr>
              <a:t> </a:t>
            </a:r>
          </a:p>
          <a:p>
            <a:r>
              <a:rPr lang="fr-FR" sz="2800" b="1" dirty="0">
                <a:solidFill>
                  <a:schemeClr val="accent2"/>
                </a:solidFill>
              </a:rPr>
              <a:t>et</a:t>
            </a:r>
          </a:p>
          <a:p>
            <a:r>
              <a:rPr lang="fr-FR" sz="2800" b="1" dirty="0">
                <a:solidFill>
                  <a:schemeClr val="accent2"/>
                </a:solidFill>
              </a:rPr>
              <a:t> </a:t>
            </a:r>
            <a:r>
              <a:rPr lang="fr-FR" sz="2800" b="1" dirty="0" err="1">
                <a:solidFill>
                  <a:schemeClr val="accent2"/>
                </a:solidFill>
              </a:rPr>
              <a:t>T</a:t>
            </a:r>
            <a:r>
              <a:rPr lang="fr-FR" sz="2800" b="1" dirty="0">
                <a:solidFill>
                  <a:schemeClr val="accent2"/>
                </a:solidFill>
              </a:rPr>
              <a:t> = L / ( </a:t>
            </a:r>
            <a:r>
              <a:rPr lang="fr-FR" sz="2800" b="1" dirty="0" err="1">
                <a:solidFill>
                  <a:schemeClr val="accent2"/>
                </a:solidFill>
              </a:rPr>
              <a:t>Vp</a:t>
            </a:r>
            <a:r>
              <a:rPr lang="fr-FR" sz="2800" b="1" dirty="0">
                <a:solidFill>
                  <a:schemeClr val="accent2"/>
                </a:solidFill>
              </a:rPr>
              <a:t> / 60 )</a:t>
            </a:r>
          </a:p>
          <a:p>
            <a:endParaRPr lang="fr-FR" sz="2800" b="1" dirty="0">
              <a:solidFill>
                <a:schemeClr val="accent2"/>
              </a:solidFill>
            </a:endParaRPr>
          </a:p>
          <a:p>
            <a:r>
              <a:rPr lang="fr-FR" dirty="0"/>
              <a:t>En navigation "aéronautique", on préfère parfois exprimer le temps de parcours en minutes, avec toujours L en miles nautiques (Nm)) et </a:t>
            </a:r>
            <a:r>
              <a:rPr lang="fr-FR" dirty="0" err="1"/>
              <a:t>Vp</a:t>
            </a:r>
            <a:r>
              <a:rPr lang="fr-FR" dirty="0"/>
              <a:t> en miles nautiques par heure ou </a:t>
            </a:r>
            <a:r>
              <a:rPr lang="fr-FR" dirty="0" err="1"/>
              <a:t>noeuds</a:t>
            </a:r>
            <a:r>
              <a:rPr lang="fr-FR" dirty="0"/>
              <a:t> (</a:t>
            </a:r>
            <a:r>
              <a:rPr lang="fr-FR" dirty="0" err="1"/>
              <a:t>knt</a:t>
            </a:r>
            <a:r>
              <a:rPr lang="fr-FR" dirty="0"/>
              <a:t>), On n'est plus alors dans un système cohérent d'unités et il faut introduire un facteur correctif de 60 ( 1 </a:t>
            </a:r>
            <a:r>
              <a:rPr lang="fr-FR" dirty="0" err="1"/>
              <a:t>noeud</a:t>
            </a:r>
            <a:r>
              <a:rPr lang="fr-FR" dirty="0"/>
              <a:t> = 1 Nm / h = 1 / 60 Nm/minute)</a:t>
            </a:r>
          </a:p>
          <a:p>
            <a:endParaRPr lang="fr-FR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943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CD4DBD30-7FEF-1342-B9D7-6980B5A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Le </a:t>
            </a:r>
            <a:r>
              <a:rPr lang="en-US" b="1" dirty="0" err="1">
                <a:solidFill>
                  <a:schemeClr val="bg1"/>
                </a:solidFill>
              </a:rPr>
              <a:t>facteur</a:t>
            </a:r>
            <a:r>
              <a:rPr lang="en-US" b="1" dirty="0">
                <a:solidFill>
                  <a:schemeClr val="bg1"/>
                </a:solidFill>
              </a:rPr>
              <a:t> de base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B3EFA82-0A2C-154B-829B-585616FE1E61}"/>
              </a:ext>
            </a:extLst>
          </p:cNvPr>
          <p:cNvSpPr txBox="1"/>
          <p:nvPr/>
        </p:nvSpPr>
        <p:spPr>
          <a:xfrm>
            <a:off x="6354871" y="2827419"/>
            <a:ext cx="5029200" cy="322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0000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449FA0E-FA13-0740-8E7C-01FD2D161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968" y="3040254"/>
            <a:ext cx="4705350" cy="2862101"/>
          </a:xfrm>
        </p:spPr>
        <p:txBody>
          <a:bodyPr>
            <a:normAutofit/>
          </a:bodyPr>
          <a:lstStyle/>
          <a:p>
            <a:r>
              <a:rPr lang="fr-FR" sz="2400" dirty="0"/>
              <a:t>Le </a:t>
            </a:r>
            <a:r>
              <a:rPr lang="fr-FR" sz="2400" b="1" dirty="0"/>
              <a:t>facteur de base</a:t>
            </a:r>
            <a:r>
              <a:rPr lang="fr-FR" sz="2400" dirty="0"/>
              <a:t>, noté </a:t>
            </a:r>
            <a:r>
              <a:rPr lang="fr-FR" sz="2400" dirty="0" err="1"/>
              <a:t>Fb</a:t>
            </a:r>
            <a:r>
              <a:rPr lang="fr-FR" sz="2400" dirty="0"/>
              <a:t>, est par définition le temps (exprimé en minutes) nécessaire pour parcourir 1 mille nautique (1 NM = 1 852 m).  </a:t>
            </a:r>
            <a:r>
              <a:rPr lang="fr-FR" sz="2400" b="1" dirty="0">
                <a:solidFill>
                  <a:schemeClr val="accent2"/>
                </a:solidFill>
              </a:rPr>
              <a:t>FB=60/VP</a:t>
            </a:r>
          </a:p>
          <a:p>
            <a:r>
              <a:rPr lang="fr-FR" sz="2400" dirty="0"/>
              <a:t>L’inverse du FB est la distance en NM parcourue en 1 minute: </a:t>
            </a:r>
            <a:r>
              <a:rPr lang="fr-FR" sz="2400" b="1" dirty="0">
                <a:solidFill>
                  <a:schemeClr val="accent2"/>
                </a:solidFill>
              </a:rPr>
              <a:t>1/FB= VP/60</a:t>
            </a:r>
          </a:p>
        </p:txBody>
      </p:sp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307C426E-D916-1A4A-8324-CD5E0920F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130" y="3040254"/>
            <a:ext cx="6354870" cy="168704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DB1B7C0-37AF-704D-9FC7-659E05F68BA2}"/>
              </a:ext>
            </a:extLst>
          </p:cNvPr>
          <p:cNvSpPr txBox="1"/>
          <p:nvPr/>
        </p:nvSpPr>
        <p:spPr>
          <a:xfrm>
            <a:off x="5837130" y="5408714"/>
            <a:ext cx="64384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Exemple: avec un FB de 0,5 il faudra  10 </a:t>
            </a:r>
            <a:r>
              <a:rPr lang="fr-FR" dirty="0" err="1"/>
              <a:t>mins</a:t>
            </a:r>
            <a:r>
              <a:rPr lang="fr-FR" dirty="0"/>
              <a:t> pour parcourir 20NM</a:t>
            </a:r>
          </a:p>
          <a:p>
            <a:r>
              <a:rPr lang="fr-FR" sz="2400" b="1" dirty="0" err="1">
                <a:solidFill>
                  <a:schemeClr val="accent2"/>
                </a:solidFill>
              </a:rPr>
              <a:t>T</a:t>
            </a:r>
            <a:r>
              <a:rPr lang="fr-FR" sz="2400" b="1" dirty="0">
                <a:solidFill>
                  <a:schemeClr val="accent2"/>
                </a:solidFill>
              </a:rPr>
              <a:t>=20 x 0,5 = 10 min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1080100-1F43-3543-B6D0-6CCA984A0869}"/>
              </a:ext>
            </a:extLst>
          </p:cNvPr>
          <p:cNvSpPr txBox="1"/>
          <p:nvPr/>
        </p:nvSpPr>
        <p:spPr>
          <a:xfrm>
            <a:off x="838200" y="6140415"/>
            <a:ext cx="4656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4"/>
              </a:rPr>
              <a:t>http://jmquetin.free.fr/5simu/Navigation1.html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7364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CD4DBD30-7FEF-1342-B9D7-6980B5A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Route et Cap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B3EFA82-0A2C-154B-829B-585616FE1E61}"/>
              </a:ext>
            </a:extLst>
          </p:cNvPr>
          <p:cNvSpPr txBox="1"/>
          <p:nvPr/>
        </p:nvSpPr>
        <p:spPr>
          <a:xfrm>
            <a:off x="6354871" y="2827419"/>
            <a:ext cx="5029200" cy="322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0000"/>
              </a:solidFill>
            </a:endParaRPr>
          </a:p>
        </p:txBody>
      </p:sp>
      <p:pic>
        <p:nvPicPr>
          <p:cNvPr id="7" name="Espace réservé du contenu 6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464666FD-DA78-F74F-8CC9-C747C6A5A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904814"/>
            <a:ext cx="4705350" cy="2753348"/>
          </a:xfr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1080100-1F43-3543-B6D0-6CCA984A0869}"/>
              </a:ext>
            </a:extLst>
          </p:cNvPr>
          <p:cNvSpPr txBox="1"/>
          <p:nvPr/>
        </p:nvSpPr>
        <p:spPr>
          <a:xfrm>
            <a:off x="838200" y="6140415"/>
            <a:ext cx="4656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4"/>
              </a:rPr>
              <a:t>http://jmquetin.free.fr/5simu/Navigation1.html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FF9F60E-C888-7345-9EDF-7FC74EF47875}"/>
              </a:ext>
            </a:extLst>
          </p:cNvPr>
          <p:cNvSpPr txBox="1"/>
          <p:nvPr/>
        </p:nvSpPr>
        <p:spPr>
          <a:xfrm>
            <a:off x="5735121" y="3287070"/>
            <a:ext cx="62686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Route ; C'est le tracé au sol de la ligne droite entre deux points.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Cap : C'est l'orientation de l'avion qui permet de suivre la route.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dirty="0">
                <a:solidFill>
                  <a:schemeClr val="accent2"/>
                </a:solidFill>
              </a:rPr>
              <a:t>Par vent nul, route et cap sont confondus. S'il y a du vent de travers, route et cap forment un angle appelé "dérive". Le vent souffle toujours du cap vers la dérive.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6067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CD4DBD30-7FEF-1342-B9D7-6980B5A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Temps “sans vent” et “avec vent”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B3EFA82-0A2C-154B-829B-585616FE1E61}"/>
              </a:ext>
            </a:extLst>
          </p:cNvPr>
          <p:cNvSpPr txBox="1"/>
          <p:nvPr/>
        </p:nvSpPr>
        <p:spPr>
          <a:xfrm>
            <a:off x="6354871" y="2827419"/>
            <a:ext cx="5029200" cy="322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000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1080100-1F43-3543-B6D0-6CCA984A0869}"/>
              </a:ext>
            </a:extLst>
          </p:cNvPr>
          <p:cNvSpPr txBox="1"/>
          <p:nvPr/>
        </p:nvSpPr>
        <p:spPr>
          <a:xfrm>
            <a:off x="838200" y="6140415"/>
            <a:ext cx="4656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3"/>
              </a:rPr>
              <a:t>http://jmquetin.free.fr/5simu/Navigation1.html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FF9F60E-C888-7345-9EDF-7FC74EF47875}"/>
              </a:ext>
            </a:extLst>
          </p:cNvPr>
          <p:cNvSpPr txBox="1"/>
          <p:nvPr/>
        </p:nvSpPr>
        <p:spPr>
          <a:xfrm>
            <a:off x="838200" y="3464802"/>
            <a:ext cx="46748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chemeClr val="accent2"/>
                </a:solidFill>
              </a:rPr>
              <a:t>Tsv</a:t>
            </a:r>
            <a:r>
              <a:rPr lang="fr-FR" sz="2800" b="1" dirty="0">
                <a:solidFill>
                  <a:schemeClr val="accent2"/>
                </a:solidFill>
              </a:rPr>
              <a:t> = L * ( 60 / </a:t>
            </a:r>
            <a:r>
              <a:rPr lang="fr-FR" sz="2800" b="1" dirty="0" err="1">
                <a:solidFill>
                  <a:schemeClr val="accent2"/>
                </a:solidFill>
              </a:rPr>
              <a:t>Vp</a:t>
            </a:r>
            <a:r>
              <a:rPr lang="fr-FR" sz="2800" b="1" dirty="0">
                <a:solidFill>
                  <a:schemeClr val="accent2"/>
                </a:solidFill>
              </a:rPr>
              <a:t> ) = L * </a:t>
            </a:r>
            <a:r>
              <a:rPr lang="fr-FR" sz="2800" b="1" dirty="0" err="1">
                <a:solidFill>
                  <a:schemeClr val="accent2"/>
                </a:solidFill>
              </a:rPr>
              <a:t>Fb</a:t>
            </a:r>
            <a:endParaRPr lang="fr-FR" sz="2800" b="1" dirty="0">
              <a:solidFill>
                <a:schemeClr val="accent2"/>
              </a:solidFill>
            </a:endParaRPr>
          </a:p>
          <a:p>
            <a:endParaRPr lang="fr-FR" sz="2800" b="1" dirty="0">
              <a:solidFill>
                <a:schemeClr val="accent2"/>
              </a:solidFill>
            </a:endParaRPr>
          </a:p>
          <a:p>
            <a:r>
              <a:rPr lang="fr-FR" sz="2800" b="1" dirty="0" err="1">
                <a:solidFill>
                  <a:schemeClr val="accent2"/>
                </a:solidFill>
              </a:rPr>
              <a:t>Tav</a:t>
            </a:r>
            <a:r>
              <a:rPr lang="fr-FR" sz="2800" b="1" dirty="0">
                <a:solidFill>
                  <a:schemeClr val="accent2"/>
                </a:solidFill>
              </a:rPr>
              <a:t> = L * ( 60 / Vs 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4C5BBE-8463-F941-9434-AB40E829C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871" y="3080450"/>
            <a:ext cx="5382718" cy="3538694"/>
          </a:xfrm>
        </p:spPr>
        <p:txBody>
          <a:bodyPr>
            <a:normAutofit/>
          </a:bodyPr>
          <a:lstStyle/>
          <a:p>
            <a:r>
              <a:rPr lang="fr-FR" sz="1900" dirty="0"/>
              <a:t>L est la distance parcourue en Nm,</a:t>
            </a:r>
          </a:p>
          <a:p>
            <a:r>
              <a:rPr lang="fr-FR" sz="1900" dirty="0" err="1"/>
              <a:t>Vp</a:t>
            </a:r>
            <a:r>
              <a:rPr lang="fr-FR" sz="1900" dirty="0"/>
              <a:t> est la vitesse propre en Nm / h (ou </a:t>
            </a:r>
            <a:r>
              <a:rPr lang="fr-FR" sz="1900" dirty="0" err="1"/>
              <a:t>noeuds</a:t>
            </a:r>
            <a:r>
              <a:rPr lang="fr-FR" sz="1900" dirty="0"/>
              <a:t>),</a:t>
            </a:r>
          </a:p>
          <a:p>
            <a:r>
              <a:rPr lang="fr-FR" sz="1900" dirty="0"/>
              <a:t>Vs est la vitesse sol en Nm / h (ou </a:t>
            </a:r>
            <a:r>
              <a:rPr lang="fr-FR" sz="1900" dirty="0" err="1"/>
              <a:t>noeuds</a:t>
            </a:r>
            <a:r>
              <a:rPr lang="fr-FR" sz="1900" dirty="0"/>
              <a:t>),</a:t>
            </a:r>
          </a:p>
          <a:p>
            <a:r>
              <a:rPr lang="fr-FR" sz="1900" dirty="0" err="1"/>
              <a:t>Fb</a:t>
            </a:r>
            <a:r>
              <a:rPr lang="fr-FR" sz="1900" dirty="0"/>
              <a:t> est le facteur de base (en minutes / Nm) correspondant à la vitesse </a:t>
            </a:r>
            <a:r>
              <a:rPr lang="fr-FR" sz="1900" dirty="0" err="1"/>
              <a:t>Vp</a:t>
            </a:r>
            <a:r>
              <a:rPr lang="fr-FR" sz="1900" dirty="0"/>
              <a:t>,</a:t>
            </a:r>
          </a:p>
          <a:p>
            <a:r>
              <a:rPr lang="fr-FR" sz="1900" dirty="0" err="1"/>
              <a:t>T</a:t>
            </a:r>
            <a:r>
              <a:rPr lang="fr-FR" sz="1900" dirty="0"/>
              <a:t> est le temps </a:t>
            </a:r>
            <a:r>
              <a:rPr lang="fr-FR" sz="1900" b="1" dirty="0"/>
              <a:t>(en minutes)</a:t>
            </a:r>
            <a:r>
              <a:rPr lang="fr-FR" sz="1900" dirty="0"/>
              <a:t> mis pour parcourir la distance L 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695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CD4DBD30-7FEF-1342-B9D7-6980B5A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 </a:t>
            </a:r>
            <a:r>
              <a:rPr lang="en-US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calcul</a:t>
            </a:r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 la </a:t>
            </a:r>
            <a:r>
              <a:rPr lang="en-US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dérive</a:t>
            </a:r>
            <a:endParaRPr lang="en-US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70CC2AC5-719D-9347-84B4-86949B697E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744359"/>
            <a:ext cx="10512425" cy="3851735"/>
          </a:xfr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B3EFA82-0A2C-154B-829B-585616FE1E61}"/>
              </a:ext>
            </a:extLst>
          </p:cNvPr>
          <p:cNvSpPr txBox="1"/>
          <p:nvPr/>
        </p:nvSpPr>
        <p:spPr>
          <a:xfrm>
            <a:off x="6354871" y="2827419"/>
            <a:ext cx="5029200" cy="322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27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CD4DBD30-7FEF-1342-B9D7-6980B5A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Facile avec le GPS</a:t>
            </a:r>
            <a:endParaRPr lang="en-US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Espace réservé du contenu 4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0B4BC509-9109-8C44-8404-173F2FDD43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0" r="3" b="19394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096D9297-CA9D-4BB9-9BAE-BCC344D15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r>
              <a:rPr lang="en-US" sz="2200" dirty="0"/>
              <a:t>SKYDEMON</a:t>
            </a:r>
          </a:p>
          <a:p>
            <a:r>
              <a:rPr lang="en-US" sz="2200" dirty="0"/>
              <a:t>AIR NAV</a:t>
            </a:r>
          </a:p>
          <a:p>
            <a:r>
              <a:rPr lang="en-US" sz="2200" dirty="0"/>
              <a:t>SDVFR</a:t>
            </a:r>
          </a:p>
          <a:p>
            <a:r>
              <a:rPr lang="en-US" sz="2200" dirty="0"/>
              <a:t>MACH 7</a:t>
            </a:r>
          </a:p>
          <a:p>
            <a:r>
              <a:rPr lang="en-US" sz="2200" dirty="0"/>
              <a:t>NAVIVFR</a:t>
            </a:r>
          </a:p>
          <a:p>
            <a:r>
              <a:rPr lang="en-US" sz="2200" dirty="0"/>
              <a:t>….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B3EFA82-0A2C-154B-829B-585616FE1E61}"/>
              </a:ext>
            </a:extLst>
          </p:cNvPr>
          <p:cNvSpPr txBox="1"/>
          <p:nvPr/>
        </p:nvSpPr>
        <p:spPr>
          <a:xfrm>
            <a:off x="6354871" y="2827419"/>
            <a:ext cx="5029200" cy="322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880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13291F-CFB9-7741-A453-10B9508FD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 prévisionnel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05E3FD-B093-1D42-9FCD-72E212156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Espaces Aériens		=&gt; 		04-05 Décembre </a:t>
            </a:r>
          </a:p>
          <a:p>
            <a:r>
              <a:rPr lang="fr-FR" dirty="0"/>
              <a:t>Règlementation		=&gt;		11-12 Décembre </a:t>
            </a:r>
          </a:p>
          <a:p>
            <a:r>
              <a:rPr lang="fr-FR" dirty="0"/>
              <a:t>Météorologie		=&gt;		18-19 Décembre</a:t>
            </a:r>
          </a:p>
          <a:p>
            <a:r>
              <a:rPr lang="fr-FR" dirty="0"/>
              <a:t>Aérodynamique		=&gt;		08-09 Janvier</a:t>
            </a:r>
          </a:p>
          <a:p>
            <a:r>
              <a:rPr lang="fr-FR" dirty="0"/>
              <a:t>Altimétrie			=&gt;		22-30 Janvier</a:t>
            </a:r>
          </a:p>
          <a:p>
            <a:r>
              <a:rPr lang="fr-FR" dirty="0"/>
              <a:t>Navigation			=&gt;		19 Février</a:t>
            </a:r>
          </a:p>
          <a:p>
            <a:r>
              <a:rPr lang="fr-FR" dirty="0"/>
              <a:t>Forum Sécurité		=&gt;		26-27 Mars (en commun)</a:t>
            </a:r>
          </a:p>
        </p:txBody>
      </p:sp>
    </p:spTree>
    <p:extLst>
      <p:ext uri="{BB962C8B-B14F-4D97-AF65-F5344CB8AC3E}">
        <p14:creationId xmlns:p14="http://schemas.microsoft.com/office/powerpoint/2010/main" val="3727861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38ACAAE5-AF27-9278-357B-FB170799B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795527"/>
            <a:ext cx="10488547" cy="1190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Coordonnées géographiques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E1F5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Espace réservé du contenu 7" descr="Une image contenant ballon, aéronef, lampe&#10;&#10;Description générée automatiquement">
            <a:extLst>
              <a:ext uri="{FF2B5EF4-FFF2-40B4-BE49-F238E27FC236}">
                <a16:creationId xmlns:a16="http://schemas.microsoft.com/office/drawing/2014/main" id="{36E40EA7-A288-C61A-8F56-DCE68489BA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03257" y="2883610"/>
            <a:ext cx="4626864" cy="2411577"/>
          </a:xfrm>
          <a:prstGeom prst="rect">
            <a:avLst/>
          </a:prstGeom>
          <a:ln w="12700">
            <a:noFill/>
          </a:ln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444F1A0-F79E-420A-E4E4-FA8BF064D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0703" y="2228850"/>
            <a:ext cx="5028928" cy="3699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rgbClr val="E1F500"/>
              </a:buClr>
            </a:pPr>
            <a:r>
              <a:rPr lang="en-US" sz="1800"/>
              <a:t>Longitudes</a:t>
            </a:r>
          </a:p>
          <a:p>
            <a:pPr lvl="1">
              <a:buClr>
                <a:srgbClr val="E1F500"/>
              </a:buClr>
            </a:pPr>
            <a:r>
              <a:rPr lang="en-US" sz="1800" b="0" i="0">
                <a:effectLst/>
              </a:rPr>
              <a:t>La longitude est une mesure </a:t>
            </a:r>
            <a:r>
              <a:rPr lang="en-US" sz="1800" b="0" i="0" u="none" strike="noStrike">
                <a:effectLst/>
                <a:hlinkClick r:id="rId3" tooltip="Angle"/>
              </a:rPr>
              <a:t>angulaire</a:t>
            </a:r>
            <a:r>
              <a:rPr lang="en-US" sz="1800" b="0" i="0">
                <a:effectLst/>
              </a:rPr>
              <a:t> sur 360° par rapport à un </a:t>
            </a:r>
            <a:r>
              <a:rPr lang="en-US" sz="1800" b="0" i="1">
                <a:effectLst/>
              </a:rPr>
              <a:t>méridien de référence</a:t>
            </a:r>
            <a:r>
              <a:rPr lang="en-US" sz="1800" b="0" i="0">
                <a:effectLst/>
              </a:rPr>
              <a:t>, avec une étendue de </a:t>
            </a:r>
            <a:r>
              <a:rPr lang="en-US" sz="1800" b="0" i="1">
                <a:effectLst/>
              </a:rPr>
              <a:t>-180°</a:t>
            </a:r>
            <a:r>
              <a:rPr lang="en-US" sz="1800" b="0" i="0">
                <a:effectLst/>
              </a:rPr>
              <a:t> à </a:t>
            </a:r>
            <a:r>
              <a:rPr lang="en-US" sz="1800" b="0" i="1">
                <a:effectLst/>
              </a:rPr>
              <a:t>+180°</a:t>
            </a:r>
            <a:r>
              <a:rPr lang="en-US" sz="1800" b="0" i="0">
                <a:effectLst/>
              </a:rPr>
              <a:t>, ou respectivement de </a:t>
            </a:r>
            <a:r>
              <a:rPr lang="en-US" sz="1800" b="0" i="1">
                <a:effectLst/>
              </a:rPr>
              <a:t>180° ouest</a:t>
            </a:r>
            <a:r>
              <a:rPr lang="en-US" sz="1800" b="0" i="0">
                <a:effectLst/>
              </a:rPr>
              <a:t> à </a:t>
            </a:r>
            <a:r>
              <a:rPr lang="en-US" sz="1800" b="0" i="1">
                <a:effectLst/>
              </a:rPr>
              <a:t>180° est</a:t>
            </a:r>
            <a:r>
              <a:rPr lang="en-US" sz="1800" b="0" i="0">
                <a:effectLst/>
              </a:rPr>
              <a:t>.</a:t>
            </a:r>
          </a:p>
          <a:p>
            <a:pPr lvl="1">
              <a:buClr>
                <a:srgbClr val="E1F500"/>
              </a:buClr>
            </a:pPr>
            <a:endParaRPr lang="en-US" sz="1800"/>
          </a:p>
          <a:p>
            <a:pPr>
              <a:buClr>
                <a:srgbClr val="E1F500"/>
              </a:buClr>
            </a:pPr>
            <a:r>
              <a:rPr lang="en-US" sz="1800"/>
              <a:t>Latitudes</a:t>
            </a:r>
          </a:p>
          <a:p>
            <a:pPr lvl="1">
              <a:buClr>
                <a:srgbClr val="E1F500"/>
              </a:buClr>
            </a:pPr>
            <a:r>
              <a:rPr lang="en-US" sz="1800" b="0" i="0">
                <a:effectLst/>
              </a:rPr>
              <a:t>La latitude est une mesure </a:t>
            </a:r>
            <a:r>
              <a:rPr lang="en-US" sz="1800" b="0" i="0" u="none" strike="noStrike">
                <a:effectLst/>
                <a:hlinkClick r:id="rId3" tooltip="Angle"/>
              </a:rPr>
              <a:t>angulaire</a:t>
            </a:r>
            <a:r>
              <a:rPr lang="en-US" sz="1800" b="0" i="0">
                <a:effectLst/>
              </a:rPr>
              <a:t> s'étendant de 0° à l'équateur à 90° aux pôles (-90° au sud à 90° au nord).</a:t>
            </a:r>
          </a:p>
          <a:p>
            <a:pPr marL="457200" lvl="1">
              <a:buClr>
                <a:srgbClr val="E1F500"/>
              </a:buClr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9180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38ACAAE5-AF27-9278-357B-FB170799B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795527"/>
            <a:ext cx="10488547" cy="1190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Coordonnées géographiques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B8C4A37-4183-89E8-D0DF-5F35398FFF68}"/>
              </a:ext>
            </a:extLst>
          </p:cNvPr>
          <p:cNvSpPr txBox="1"/>
          <p:nvPr/>
        </p:nvSpPr>
        <p:spPr>
          <a:xfrm>
            <a:off x="6380703" y="2228850"/>
            <a:ext cx="5028928" cy="369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Ces distances correspondant à un écart de longitude (en degré, minute ou seconde), varient selon la latitude du lieu, puisque les méridiens terrestres se rapprochent progressivement depuis l'équateur vers les pôles. Le tableau ci-dessous en donne quelques </a:t>
            </a:r>
            <a:r>
              <a:rPr lang="en-US" b="0" i="0" u="none" strike="noStrike">
                <a:effectLst/>
                <a:hlinkClick r:id="rId2" tooltip="Exemple (mathématiques)"/>
              </a:rPr>
              <a:t>exemples</a:t>
            </a:r>
            <a:r>
              <a:rPr lang="en-US" b="0" i="0">
                <a:effectLst/>
              </a:rPr>
              <a:t> illustratifs.</a:t>
            </a:r>
            <a:endParaRPr lang="en-US"/>
          </a:p>
        </p:txBody>
      </p:sp>
      <p:graphicFrame>
        <p:nvGraphicFramePr>
          <p:cNvPr id="10" name="Espace réservé du contenu 9">
            <a:extLst>
              <a:ext uri="{FF2B5EF4-FFF2-40B4-BE49-F238E27FC236}">
                <a16:creationId xmlns:a16="http://schemas.microsoft.com/office/drawing/2014/main" id="{24447FAE-0380-9858-0D12-39FF1AA7F1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992792"/>
              </p:ext>
            </p:extLst>
          </p:nvPr>
        </p:nvGraphicFramePr>
        <p:xfrm>
          <a:off x="1103257" y="2871317"/>
          <a:ext cx="4626867" cy="2436167"/>
        </p:xfrm>
        <a:graphic>
          <a:graphicData uri="http://schemas.openxmlformats.org/drawingml/2006/table">
            <a:tbl>
              <a:tblPr firstRow="1" bandRow="1"/>
              <a:tblGrid>
                <a:gridCol w="827572">
                  <a:extLst>
                    <a:ext uri="{9D8B030D-6E8A-4147-A177-3AD203B41FA5}">
                      <a16:colId xmlns:a16="http://schemas.microsoft.com/office/drawing/2014/main" val="3733091843"/>
                    </a:ext>
                  </a:extLst>
                </a:gridCol>
                <a:gridCol w="908091">
                  <a:extLst>
                    <a:ext uri="{9D8B030D-6E8A-4147-A177-3AD203B41FA5}">
                      <a16:colId xmlns:a16="http://schemas.microsoft.com/office/drawing/2014/main" val="2308233108"/>
                    </a:ext>
                  </a:extLst>
                </a:gridCol>
                <a:gridCol w="731532">
                  <a:extLst>
                    <a:ext uri="{9D8B030D-6E8A-4147-A177-3AD203B41FA5}">
                      <a16:colId xmlns:a16="http://schemas.microsoft.com/office/drawing/2014/main" val="2094303880"/>
                    </a:ext>
                  </a:extLst>
                </a:gridCol>
                <a:gridCol w="731532">
                  <a:extLst>
                    <a:ext uri="{9D8B030D-6E8A-4147-A177-3AD203B41FA5}">
                      <a16:colId xmlns:a16="http://schemas.microsoft.com/office/drawing/2014/main" val="1594943779"/>
                    </a:ext>
                  </a:extLst>
                </a:gridCol>
                <a:gridCol w="710190">
                  <a:extLst>
                    <a:ext uri="{9D8B030D-6E8A-4147-A177-3AD203B41FA5}">
                      <a16:colId xmlns:a16="http://schemas.microsoft.com/office/drawing/2014/main" val="3443789681"/>
                    </a:ext>
                  </a:extLst>
                </a:gridCol>
                <a:gridCol w="717950">
                  <a:extLst>
                    <a:ext uri="{9D8B030D-6E8A-4147-A177-3AD203B41FA5}">
                      <a16:colId xmlns:a16="http://schemas.microsoft.com/office/drawing/2014/main" val="4139056296"/>
                    </a:ext>
                  </a:extLst>
                </a:gridCol>
              </a:tblGrid>
              <a:tr h="234938">
                <a:tc gridSpan="6">
                  <a:txBody>
                    <a:bodyPr/>
                    <a:lstStyle/>
                    <a:p>
                      <a:r>
                        <a:rPr lang="fr-FR" sz="1000"/>
                        <a:t>Longueurs des écarts de longitude à différentes latitudes</a:t>
                      </a:r>
                    </a:p>
                  </a:txBody>
                  <a:tcPr marL="54266" marR="54266" marT="27133" marB="27133" anchor="ctr"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43685"/>
                  </a:ext>
                </a:extLst>
              </a:tr>
              <a:tr h="551579"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effectLst/>
                        </a:rPr>
                        <a:t>Latitude</a:t>
                      </a:r>
                    </a:p>
                  </a:txBody>
                  <a:tcPr marL="54266" marR="54266" marT="27133" marB="2713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effectLst/>
                        </a:rPr>
                        <a:t>Ville</a:t>
                      </a:r>
                    </a:p>
                  </a:txBody>
                  <a:tcPr marL="54266" marR="54266" marT="27133" marB="2713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effectLst/>
                        </a:rPr>
                        <a:t>Un Degré =</a:t>
                      </a:r>
                    </a:p>
                  </a:txBody>
                  <a:tcPr marL="54266" marR="54266" marT="27133" marB="2713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effectLst/>
                        </a:rPr>
                        <a:t>Une Minute =</a:t>
                      </a:r>
                    </a:p>
                  </a:txBody>
                  <a:tcPr marL="54266" marR="54266" marT="27133" marB="2713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effectLst/>
                        </a:rPr>
                        <a:t>Une Seconde =</a:t>
                      </a:r>
                    </a:p>
                  </a:txBody>
                  <a:tcPr marL="54266" marR="54266" marT="27133" marB="2713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effectLst/>
                        </a:rPr>
                        <a:t>±0.0001°</a:t>
                      </a:r>
                    </a:p>
                  </a:txBody>
                  <a:tcPr marL="54266" marR="54266" marT="27133" marB="2713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854173"/>
                  </a:ext>
                </a:extLst>
              </a:tr>
              <a:tr h="393258">
                <a:tc>
                  <a:txBody>
                    <a:bodyPr/>
                    <a:lstStyle/>
                    <a:p>
                      <a:r>
                        <a:rPr lang="fr-FR" sz="1000" u="none" strike="noStrike">
                          <a:solidFill>
                            <a:srgbClr val="3366CC"/>
                          </a:solidFill>
                          <a:effectLst/>
                          <a:hlinkClick r:id="rId3" tooltip="Saint-Pétersbourg"/>
                        </a:rPr>
                        <a:t>59° 56′ 02″</a:t>
                      </a:r>
                      <a:endParaRPr lang="fr-FR" sz="1000">
                        <a:effectLst/>
                      </a:endParaRPr>
                    </a:p>
                  </a:txBody>
                  <a:tcPr marL="54266" marR="54266" marT="27133" marB="2713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u="none" strike="noStrike">
                          <a:solidFill>
                            <a:srgbClr val="3366CC"/>
                          </a:solidFill>
                          <a:effectLst/>
                          <a:hlinkClick r:id="rId4" tooltip="Saint-Pétersbourg"/>
                        </a:rPr>
                        <a:t>Saint-Pétersbourg</a:t>
                      </a:r>
                      <a:endParaRPr lang="fr-FR" sz="1000">
                        <a:effectLst/>
                      </a:endParaRPr>
                    </a:p>
                  </a:txBody>
                  <a:tcPr marL="54266" marR="54266" marT="27133" marB="2713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effectLst/>
                        </a:rPr>
                        <a:t>55,80 km</a:t>
                      </a:r>
                    </a:p>
                  </a:txBody>
                  <a:tcPr marL="54266" marR="54266" marT="27133" marB="2713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effectLst/>
                        </a:rPr>
                        <a:t>0,930 km</a:t>
                      </a:r>
                    </a:p>
                  </a:txBody>
                  <a:tcPr marL="54266" marR="54266" marT="27133" marB="2713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effectLst/>
                        </a:rPr>
                        <a:t>15,50 m</a:t>
                      </a:r>
                    </a:p>
                  </a:txBody>
                  <a:tcPr marL="54266" marR="54266" marT="27133" marB="2713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effectLst/>
                        </a:rPr>
                        <a:t>5,58 m</a:t>
                      </a:r>
                    </a:p>
                  </a:txBody>
                  <a:tcPr marL="54266" marR="54266" marT="27133" marB="2713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23613"/>
                  </a:ext>
                </a:extLst>
              </a:tr>
              <a:tr h="393258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51° 28' 38" N</a:t>
                      </a:r>
                    </a:p>
                  </a:txBody>
                  <a:tcPr marL="54266" marR="54266" marT="27133" marB="2713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u="none" strike="noStrike">
                          <a:solidFill>
                            <a:srgbClr val="3366CC"/>
                          </a:solidFill>
                          <a:effectLst/>
                          <a:hlinkClick r:id="rId5" tooltip="Greenwich (Angleterre)"/>
                        </a:rPr>
                        <a:t>Greenwich</a:t>
                      </a:r>
                      <a:endParaRPr lang="fr-FR" sz="1000">
                        <a:effectLst/>
                      </a:endParaRPr>
                    </a:p>
                  </a:txBody>
                  <a:tcPr marL="54266" marR="54266" marT="27133" marB="2713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effectLst/>
                        </a:rPr>
                        <a:t>69,47 km</a:t>
                      </a:r>
                    </a:p>
                  </a:txBody>
                  <a:tcPr marL="54266" marR="54266" marT="27133" marB="2713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effectLst/>
                        </a:rPr>
                        <a:t>1,158 km</a:t>
                      </a:r>
                    </a:p>
                  </a:txBody>
                  <a:tcPr marL="54266" marR="54266" marT="27133" marB="2713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effectLst/>
                        </a:rPr>
                        <a:t>19,30 m</a:t>
                      </a:r>
                    </a:p>
                  </a:txBody>
                  <a:tcPr marL="54266" marR="54266" marT="27133" marB="2713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effectLst/>
                        </a:rPr>
                        <a:t>6,95 m</a:t>
                      </a:r>
                    </a:p>
                  </a:txBody>
                  <a:tcPr marL="54266" marR="54266" marT="27133" marB="2713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17794"/>
                  </a:ext>
                </a:extLst>
              </a:tr>
              <a:tr h="234938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44° 50′ 16″</a:t>
                      </a:r>
                    </a:p>
                  </a:txBody>
                  <a:tcPr marL="54266" marR="54266" marT="27133" marB="2713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u="none" strike="noStrike">
                          <a:solidFill>
                            <a:srgbClr val="3366CC"/>
                          </a:solidFill>
                          <a:effectLst/>
                          <a:hlinkClick r:id="rId6" tooltip="Bordeaux"/>
                        </a:rPr>
                        <a:t>Bordeaux</a:t>
                      </a:r>
                      <a:endParaRPr lang="fr-FR" sz="1000">
                        <a:effectLst/>
                      </a:endParaRPr>
                    </a:p>
                  </a:txBody>
                  <a:tcPr marL="54266" marR="54266" marT="27133" marB="2713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effectLst/>
                        </a:rPr>
                        <a:t>78,85 km</a:t>
                      </a:r>
                    </a:p>
                  </a:txBody>
                  <a:tcPr marL="54266" marR="54266" marT="27133" marB="2713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effectLst/>
                        </a:rPr>
                        <a:t>1,31 km</a:t>
                      </a:r>
                    </a:p>
                  </a:txBody>
                  <a:tcPr marL="54266" marR="54266" marT="27133" marB="2713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effectLst/>
                        </a:rPr>
                        <a:t>21,90 m</a:t>
                      </a:r>
                    </a:p>
                  </a:txBody>
                  <a:tcPr marL="54266" marR="54266" marT="27133" marB="2713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effectLst/>
                        </a:rPr>
                        <a:t>7,89 m</a:t>
                      </a:r>
                    </a:p>
                  </a:txBody>
                  <a:tcPr marL="54266" marR="54266" marT="27133" marB="2713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124432"/>
                  </a:ext>
                </a:extLst>
              </a:tr>
              <a:tr h="393258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29° 58′</a:t>
                      </a:r>
                    </a:p>
                  </a:txBody>
                  <a:tcPr marL="54266" marR="54266" marT="27133" marB="2713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u="none" strike="noStrike">
                          <a:solidFill>
                            <a:srgbClr val="3366CC"/>
                          </a:solidFill>
                          <a:effectLst/>
                          <a:hlinkClick r:id="rId7" tooltip="Nouvelle-Orléans"/>
                        </a:rPr>
                        <a:t>Nouvelle-Orléans</a:t>
                      </a:r>
                      <a:endParaRPr lang="fr-FR" sz="1000">
                        <a:effectLst/>
                      </a:endParaRPr>
                    </a:p>
                  </a:txBody>
                  <a:tcPr marL="54266" marR="54266" marT="27133" marB="2713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effectLst/>
                        </a:rPr>
                        <a:t>96,49 km</a:t>
                      </a:r>
                    </a:p>
                  </a:txBody>
                  <a:tcPr marL="54266" marR="54266" marT="27133" marB="2713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effectLst/>
                        </a:rPr>
                        <a:t>1,61 km</a:t>
                      </a:r>
                    </a:p>
                  </a:txBody>
                  <a:tcPr marL="54266" marR="54266" marT="27133" marB="2713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effectLst/>
                        </a:rPr>
                        <a:t>26,80 m</a:t>
                      </a:r>
                    </a:p>
                  </a:txBody>
                  <a:tcPr marL="54266" marR="54266" marT="27133" marB="2713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effectLst/>
                        </a:rPr>
                        <a:t>9,65 m</a:t>
                      </a:r>
                    </a:p>
                  </a:txBody>
                  <a:tcPr marL="54266" marR="54266" marT="27133" marB="2713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851538"/>
                  </a:ext>
                </a:extLst>
              </a:tr>
              <a:tr h="234938">
                <a:tc>
                  <a:txBody>
                    <a:bodyPr/>
                    <a:lstStyle/>
                    <a:p>
                      <a:r>
                        <a:rPr lang="fr-FR" sz="1000" u="none" strike="noStrike">
                          <a:solidFill>
                            <a:srgbClr val="3366CC"/>
                          </a:solidFill>
                          <a:effectLst/>
                          <a:hlinkClick r:id="rId8" tooltip="Quito"/>
                        </a:rPr>
                        <a:t>0° 15′ 00″</a:t>
                      </a:r>
                      <a:endParaRPr lang="fr-FR" sz="1000">
                        <a:effectLst/>
                      </a:endParaRPr>
                    </a:p>
                  </a:txBody>
                  <a:tcPr marL="54266" marR="54266" marT="27133" marB="2713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u="none" strike="noStrike">
                          <a:solidFill>
                            <a:srgbClr val="3366CC"/>
                          </a:solidFill>
                          <a:effectLst/>
                          <a:hlinkClick r:id="rId9" tooltip="Quito"/>
                        </a:rPr>
                        <a:t>Quito</a:t>
                      </a:r>
                      <a:endParaRPr lang="fr-FR" sz="1000">
                        <a:effectLst/>
                      </a:endParaRPr>
                    </a:p>
                  </a:txBody>
                  <a:tcPr marL="54266" marR="54266" marT="27133" marB="2713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effectLst/>
                        </a:rPr>
                        <a:t>111,3 km</a:t>
                      </a:r>
                    </a:p>
                  </a:txBody>
                  <a:tcPr marL="54266" marR="54266" marT="27133" marB="2713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effectLst/>
                        </a:rPr>
                        <a:t>1,855 km</a:t>
                      </a:r>
                    </a:p>
                  </a:txBody>
                  <a:tcPr marL="54266" marR="54266" marT="27133" marB="2713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effectLst/>
                        </a:rPr>
                        <a:t>30,92 m</a:t>
                      </a:r>
                    </a:p>
                  </a:txBody>
                  <a:tcPr marL="54266" marR="54266" marT="27133" marB="2713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effectLst/>
                        </a:rPr>
                        <a:t>11,13 m</a:t>
                      </a:r>
                    </a:p>
                  </a:txBody>
                  <a:tcPr marL="54266" marR="54266" marT="27133" marB="2713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296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71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6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18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16CD89-A552-A4AB-17B4-3C07EECCA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anchor="t">
            <a:normAutofit/>
          </a:bodyPr>
          <a:lstStyle/>
          <a:p>
            <a:r>
              <a:rPr lang="fr-FR" sz="3600">
                <a:solidFill>
                  <a:srgbClr val="FFFFFF"/>
                </a:solidFill>
              </a:rPr>
              <a:t>Les instruments de Navigation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6D9F84-E171-53CA-7315-49CC5C876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8993" y="1412489"/>
            <a:ext cx="2926080" cy="4363844"/>
          </a:xfrm>
        </p:spPr>
        <p:txBody>
          <a:bodyPr>
            <a:normAutofit/>
          </a:bodyPr>
          <a:lstStyle/>
          <a:p>
            <a:r>
              <a:rPr lang="fr-FR" sz="2000"/>
              <a:t>GPS:</a:t>
            </a:r>
          </a:p>
          <a:p>
            <a:pPr lvl="1"/>
            <a:r>
              <a:rPr lang="fr-FR" sz="2000"/>
              <a:t>Dynon</a:t>
            </a:r>
          </a:p>
          <a:p>
            <a:pPr lvl="1"/>
            <a:r>
              <a:rPr lang="fr-FR" sz="2000"/>
              <a:t>Skydemon</a:t>
            </a:r>
          </a:p>
          <a:p>
            <a:pPr lvl="1"/>
            <a:r>
              <a:rPr lang="fr-FR" sz="2000"/>
              <a:t>Airnav</a:t>
            </a:r>
          </a:p>
          <a:p>
            <a:pPr lvl="1"/>
            <a:r>
              <a:rPr lang="fr-FR" sz="2000"/>
              <a:t>SDVFR</a:t>
            </a:r>
          </a:p>
          <a:p>
            <a:pPr lvl="1"/>
            <a:r>
              <a:rPr lang="fr-FR" sz="2000"/>
              <a:t>Etc….</a:t>
            </a:r>
          </a:p>
          <a:p>
            <a:r>
              <a:rPr lang="fr-FR" sz="2000"/>
              <a:t>Ils sont très utiles et vous facilitent grandement le travail</a:t>
            </a:r>
          </a:p>
          <a:p>
            <a:r>
              <a:rPr lang="fr-FR" sz="2000"/>
              <a:t>Mais quid de la panne  (un backup et conseillé)</a:t>
            </a:r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8D44C0D3-A184-F486-DB8C-1A0EF6C2F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2926080" cy="4363844"/>
          </a:xfrm>
        </p:spPr>
        <p:txBody>
          <a:bodyPr>
            <a:normAutofit/>
          </a:bodyPr>
          <a:lstStyle/>
          <a:p>
            <a:r>
              <a:rPr lang="fr-FR" sz="2000" dirty="0"/>
              <a:t>ADF </a:t>
            </a:r>
            <a:r>
              <a:rPr lang="fr-FR" sz="2000" dirty="0" err="1"/>
              <a:t>Automatic</a:t>
            </a:r>
            <a:r>
              <a:rPr lang="fr-FR" sz="2000" dirty="0"/>
              <a:t> direction </a:t>
            </a:r>
            <a:r>
              <a:rPr lang="fr-FR" sz="2000" dirty="0" err="1"/>
              <a:t>finder</a:t>
            </a:r>
            <a:endParaRPr lang="fr-FR" sz="2000" dirty="0"/>
          </a:p>
          <a:p>
            <a:r>
              <a:rPr lang="fr-FR" sz="2000" dirty="0"/>
              <a:t>VOR VHF </a:t>
            </a:r>
            <a:r>
              <a:rPr lang="fr-FR" sz="2000" dirty="0" err="1"/>
              <a:t>Omnidirectional</a:t>
            </a:r>
            <a:r>
              <a:rPr lang="fr-FR" sz="2000" dirty="0"/>
              <a:t> Range</a:t>
            </a:r>
          </a:p>
          <a:p>
            <a:r>
              <a:rPr lang="fr-FR" sz="2000" dirty="0"/>
              <a:t>ILS Instrument landing system</a:t>
            </a:r>
          </a:p>
          <a:p>
            <a:r>
              <a:rPr lang="fr-FR" sz="2000" dirty="0"/>
              <a:t>Radiobornes</a:t>
            </a:r>
          </a:p>
          <a:p>
            <a:r>
              <a:rPr lang="fr-FR" sz="2000" dirty="0"/>
              <a:t>DME Distance </a:t>
            </a:r>
            <a:r>
              <a:rPr lang="fr-FR" sz="2000" dirty="0" err="1"/>
              <a:t>measuring</a:t>
            </a:r>
            <a:r>
              <a:rPr lang="fr-FR" sz="2000" dirty="0"/>
              <a:t> </a:t>
            </a:r>
            <a:r>
              <a:rPr lang="fr-FR" sz="2000" dirty="0" err="1"/>
              <a:t>equipment</a:t>
            </a:r>
            <a:r>
              <a:rPr lang="fr-FR" sz="2000" dirty="0"/>
              <a:t> </a:t>
            </a:r>
          </a:p>
          <a:p>
            <a:r>
              <a:rPr lang="fr-FR" sz="2000" dirty="0"/>
              <a:t>Radioaltimètre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551019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CD4DBD30-7FEF-1342-B9D7-6980B5A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</a:rPr>
              <a:t>Outils de Navigation</a:t>
            </a:r>
            <a:endParaRPr lang="en-US" sz="5400" b="1" dirty="0">
              <a:solidFill>
                <a:srgbClr val="FFFFFF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Espace réservé du contenu 5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0C66A755-CD28-744E-95F6-779D914DA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3288" y="2426818"/>
            <a:ext cx="5312474" cy="3997637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Espace réservé du contenu 8" descr="Une image contenant texte, carte&#10;&#10;Description générée automatiquement">
            <a:hlinkClick r:id="rId4"/>
            <a:extLst>
              <a:ext uri="{FF2B5EF4-FFF2-40B4-BE49-F238E27FC236}">
                <a16:creationId xmlns:a16="http://schemas.microsoft.com/office/drawing/2014/main" id="{85824CFB-BD1F-2048-9D27-12D849251E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195" b="2900"/>
          <a:stretch/>
        </p:blipFill>
        <p:spPr>
          <a:xfrm>
            <a:off x="6445073" y="2891172"/>
            <a:ext cx="5455917" cy="306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5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CD4DBD30-7FEF-1342-B9D7-6980B5A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Les </a:t>
            </a:r>
            <a:r>
              <a:rPr lang="en-US" sz="5400" b="1" dirty="0" err="1">
                <a:solidFill>
                  <a:srgbClr val="FFFFFF"/>
                </a:solidFill>
              </a:rPr>
              <a:t>cartes</a:t>
            </a:r>
            <a:endParaRPr lang="en-US" sz="5400" b="1" dirty="0">
              <a:solidFill>
                <a:srgbClr val="FFFFFF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Espace réservé du contenu 4" descr="Une image contenant capture d’écran, photo, assis, portable&#10;&#10;Description générée automatiquement">
            <a:extLst>
              <a:ext uri="{FF2B5EF4-FFF2-40B4-BE49-F238E27FC236}">
                <a16:creationId xmlns:a16="http://schemas.microsoft.com/office/drawing/2014/main" id="{DFAAEED1-7668-384B-9317-2CA61F5D2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8162" y="2488833"/>
            <a:ext cx="8735675" cy="3935622"/>
          </a:xfrm>
        </p:spPr>
      </p:pic>
    </p:spTree>
    <p:extLst>
      <p:ext uri="{BB962C8B-B14F-4D97-AF65-F5344CB8AC3E}">
        <p14:creationId xmlns:p14="http://schemas.microsoft.com/office/powerpoint/2010/main" val="1056002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CD4DBD30-7FEF-1342-B9D7-6980B5A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</a:rPr>
              <a:t>Les outils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Une image contenant capture d’écran, moniteur, assis, noir&#10;&#10;Description générée automatiquement">
            <a:extLst>
              <a:ext uri="{FF2B5EF4-FFF2-40B4-BE49-F238E27FC236}">
                <a16:creationId xmlns:a16="http://schemas.microsoft.com/office/drawing/2014/main" id="{020F5FB3-425E-D444-8443-3495AAF59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67" y="3150316"/>
            <a:ext cx="5455917" cy="2550641"/>
          </a:xfrm>
          <a:prstGeom prst="rect">
            <a:avLst/>
          </a:prstGeom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Espace réservé du contenu 10" descr="Une image contenant mètre&#10;&#10;Description générée automatiquement">
            <a:extLst>
              <a:ext uri="{FF2B5EF4-FFF2-40B4-BE49-F238E27FC236}">
                <a16:creationId xmlns:a16="http://schemas.microsoft.com/office/drawing/2014/main" id="{4A399005-DA3C-0F46-89A4-FCC24C81F0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445073" y="3204875"/>
            <a:ext cx="5455917" cy="244152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B3EFA82-0A2C-154B-829B-585616FE1E61}"/>
              </a:ext>
            </a:extLst>
          </p:cNvPr>
          <p:cNvSpPr txBox="1"/>
          <p:nvPr/>
        </p:nvSpPr>
        <p:spPr>
          <a:xfrm>
            <a:off x="6354871" y="2827419"/>
            <a:ext cx="5029200" cy="322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29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CD4DBD30-7FEF-1342-B9D7-6980B5A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 log de Nav</a:t>
            </a:r>
          </a:p>
        </p:txBody>
      </p:sp>
      <p:pic>
        <p:nvPicPr>
          <p:cNvPr id="3" name="Espace réservé du contenu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8F5AAD69-8D52-BD42-96B1-FBA03524C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4777316" y="1130873"/>
            <a:ext cx="6780700" cy="459392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B3EFA82-0A2C-154B-829B-585616FE1E61}"/>
              </a:ext>
            </a:extLst>
          </p:cNvPr>
          <p:cNvSpPr txBox="1"/>
          <p:nvPr/>
        </p:nvSpPr>
        <p:spPr>
          <a:xfrm>
            <a:off x="6354871" y="2827419"/>
            <a:ext cx="5029200" cy="322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43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CD4DBD30-7FEF-1342-B9D7-6980B5A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Les </a:t>
            </a:r>
            <a:r>
              <a:rPr lang="en-US" b="1" dirty="0" err="1">
                <a:solidFill>
                  <a:schemeClr val="bg1"/>
                </a:solidFill>
              </a:rPr>
              <a:t>tutoriels</a:t>
            </a:r>
            <a:r>
              <a:rPr lang="en-US" b="1" dirty="0">
                <a:solidFill>
                  <a:schemeClr val="bg1"/>
                </a:solidFill>
              </a:rPr>
              <a:t> de Good Pilot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B3EFA82-0A2C-154B-829B-585616FE1E61}"/>
              </a:ext>
            </a:extLst>
          </p:cNvPr>
          <p:cNvSpPr txBox="1"/>
          <p:nvPr/>
        </p:nvSpPr>
        <p:spPr>
          <a:xfrm>
            <a:off x="6354871" y="2827419"/>
            <a:ext cx="5029200" cy="322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0000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449FA0E-FA13-0740-8E7C-01FD2D161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6583"/>
            <a:ext cx="10515600" cy="3790379"/>
          </a:xfrm>
        </p:spPr>
        <p:txBody>
          <a:bodyPr/>
          <a:lstStyle/>
          <a:p>
            <a:r>
              <a:rPr lang="fr-FR" dirty="0"/>
              <a:t>Il existe une page FB qui s’appelle Good Pilot:</a:t>
            </a:r>
          </a:p>
          <a:p>
            <a:pPr lvl="1"/>
            <a:r>
              <a:rPr lang="fr-FR" dirty="0">
                <a:hlinkClick r:id="rId3"/>
              </a:rPr>
              <a:t>https://www.facebook.com/pg/GoodPilot.Pilotage/posts/?ref=page_internal</a:t>
            </a:r>
            <a:endParaRPr lang="fr-FR" dirty="0"/>
          </a:p>
          <a:p>
            <a:r>
              <a:rPr lang="fr-FR" dirty="0"/>
              <a:t>Plusieurs vidéos y traitent en détails la navigation à l’estime</a:t>
            </a:r>
          </a:p>
          <a:p>
            <a:pPr lvl="1"/>
            <a:r>
              <a:rPr lang="fr-FR" dirty="0">
                <a:hlinkClick r:id="rId4"/>
              </a:rPr>
              <a:t>Preparation et tracé</a:t>
            </a:r>
            <a:endParaRPr lang="fr-FR" dirty="0"/>
          </a:p>
          <a:p>
            <a:pPr lvl="1"/>
            <a:r>
              <a:rPr lang="fr-FR" dirty="0">
                <a:hlinkClick r:id="rId5"/>
              </a:rPr>
              <a:t>Repères et points tournants</a:t>
            </a:r>
            <a:endParaRPr lang="fr-FR" dirty="0"/>
          </a:p>
          <a:p>
            <a:pPr lvl="1"/>
            <a:r>
              <a:rPr lang="fr-FR" dirty="0">
                <a:hlinkClick r:id="rId6"/>
              </a:rPr>
              <a:t>Nav à la carte</a:t>
            </a:r>
            <a:endParaRPr lang="fr-FR" dirty="0"/>
          </a:p>
          <a:p>
            <a:pPr lvl="1"/>
            <a:r>
              <a:rPr lang="fr-FR" dirty="0">
                <a:hlinkClick r:id="rId7"/>
              </a:rPr>
              <a:t>Log de Nav</a:t>
            </a:r>
            <a:endParaRPr lang="fr-FR" dirty="0"/>
          </a:p>
          <a:p>
            <a:pPr lvl="1"/>
            <a:r>
              <a:rPr lang="fr-FR" dirty="0">
                <a:hlinkClick r:id="rId8"/>
              </a:rPr>
              <a:t>Derive et temps</a:t>
            </a:r>
            <a:endParaRPr lang="fr-FR" dirty="0"/>
          </a:p>
          <a:p>
            <a:pPr lvl="1"/>
            <a:r>
              <a:rPr lang="fr-FR" dirty="0">
                <a:hlinkClick r:id="rId9"/>
              </a:rPr>
              <a:t>Utilisation du log de nav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2561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1333</Words>
  <Application>Microsoft Macintosh PowerPoint</Application>
  <PresentationFormat>Grand écran</PresentationFormat>
  <Paragraphs>163</Paragraphs>
  <Slides>18</Slides>
  <Notes>15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Thème Office</vt:lpstr>
      <vt:lpstr>ULM NORD LORRAINE</vt:lpstr>
      <vt:lpstr>Les Coordonnées géographiques</vt:lpstr>
      <vt:lpstr>Les Coordonnées géographiques</vt:lpstr>
      <vt:lpstr>Les instruments de Navigation</vt:lpstr>
      <vt:lpstr>Outils de Navigation</vt:lpstr>
      <vt:lpstr>Les cartes</vt:lpstr>
      <vt:lpstr>Les outils</vt:lpstr>
      <vt:lpstr>Le log de Nav</vt:lpstr>
      <vt:lpstr>Les tutoriels de Good Pilot</vt:lpstr>
      <vt:lpstr>Navigation à l’estime versus cheminement</vt:lpstr>
      <vt:lpstr> Route vrai et route magnétique</vt:lpstr>
      <vt:lpstr>La formule de base</vt:lpstr>
      <vt:lpstr>Le facteur de base</vt:lpstr>
      <vt:lpstr>Route et Cap</vt:lpstr>
      <vt:lpstr>Temps “sans vent” et “avec vent”</vt:lpstr>
      <vt:lpstr>Le calcul de la dérive</vt:lpstr>
      <vt:lpstr>Facile avec le GPS</vt:lpstr>
      <vt:lpstr>AGENDA prévisionnel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ULM NORD LORRAINE</dc:title>
  <dc:creator>pascal.lanser@orange.fr</dc:creator>
  <cp:lastModifiedBy>Pascal Lanser</cp:lastModifiedBy>
  <cp:revision>5</cp:revision>
  <dcterms:created xsi:type="dcterms:W3CDTF">2020-04-03T08:51:41Z</dcterms:created>
  <dcterms:modified xsi:type="dcterms:W3CDTF">2023-02-18T14:49:58Z</dcterms:modified>
</cp:coreProperties>
</file>