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40" r:id="rId4"/>
    <p:sldId id="341" r:id="rId5"/>
    <p:sldId id="342" r:id="rId6"/>
    <p:sldId id="34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60" r:id="rId17"/>
    <p:sldId id="355" r:id="rId18"/>
    <p:sldId id="359" r:id="rId19"/>
    <p:sldId id="361" r:id="rId20"/>
    <p:sldId id="356" r:id="rId21"/>
    <p:sldId id="362" r:id="rId22"/>
    <p:sldId id="357" r:id="rId23"/>
    <p:sldId id="363" r:id="rId24"/>
    <p:sldId id="364" r:id="rId25"/>
    <p:sldId id="367" r:id="rId26"/>
    <p:sldId id="365" r:id="rId27"/>
    <p:sldId id="366" r:id="rId28"/>
    <p:sldId id="257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3"/>
    <p:restoredTop sz="79739"/>
  </p:normalViewPr>
  <p:slideViewPr>
    <p:cSldViewPr snapToGrid="0" snapToObjects="1">
      <p:cViewPr varScale="1">
        <p:scale>
          <a:sx n="82" d="100"/>
          <a:sy n="82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C8857F-0504-2D48-98B8-7769AD89D3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A28F76-D707-2B45-B999-A835D4187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9E3-5B0B-9C4F-8522-1F7F091BE053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D9CCE9-05CB-5A47-97F7-95C0D2DFA9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E30114-6AE2-1E4E-86BD-5822C866DD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04FD-2A22-9949-BF37-4B7A59403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68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76C6A-E2BA-E945-A710-C7E98A6DA62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B1F3-4997-2F42-BA67-34DA4A2A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6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46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4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97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89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82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611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69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7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89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39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94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66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31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956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658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38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15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898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796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47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79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21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69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4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49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6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DF454-21E7-0B4A-960F-52C2F5C07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E72450-123A-644F-A182-C0A5DBE0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4C898-2FA8-3F48-80A6-4A4F2C4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ED65D-6FCB-D74F-B8C4-2E9FA326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0BB39-5178-1648-B977-168580C8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18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55FAB-BD21-6C47-A008-76437586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F40D72-694A-4C4D-89BF-B2D12FC2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36FDB-F00C-1344-A2EC-3D141A4C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60AA3-68D1-4744-84C4-FDC9BB33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F749B-04EE-BE47-A6FB-5EF1E422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18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219203-FA10-D148-B972-8C31A94CC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4A26E3-AF6C-A246-9B42-925BB7A4B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C73C3-A48B-3F48-9AB1-5600572D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4F35AB-4A9C-D74E-BB3D-FECC0FA9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1ECAA-F991-1D46-86A7-26EB60E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8F893-3763-3F43-8C4D-9B9E305B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6F1D2-3B6E-D344-8543-E963EF99F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2B76CD-C035-2444-B389-379EE68F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0609A-0E0D-DC49-BFD9-DF1F4BCB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E457C-47DF-504B-B91B-BB797F43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99B0C-8CFD-324A-BF7F-3751813A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BA009-D318-CD41-AB08-B57A2DBB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69352-9947-B048-892D-11397A11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A0261-DB32-9044-9A63-C64F4E34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BCC9D-C16E-9840-9846-2FA9D100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5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59BA8-10BC-144F-8F62-06BBDDAD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06301-7662-FF4B-AAE5-12754A58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671C27-664A-6243-94E5-8BB7C175B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0217D7-0F45-4D44-91CD-645A240B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BC3B8F-9449-4443-9E03-8598D212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5DF0D6-F257-BE47-85D6-329314C6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4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3FFB6-4EF3-924B-9640-AB9B9A6A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41D2F9-C69E-3B41-9785-B510A6EE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5C07F-354F-0F45-A8F3-9B8D94963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E63260-E0A5-134C-8058-9D9CC6424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E425B5-9CD5-CA47-8C4C-A592591A8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4BB86B-EBD6-B14D-B6FC-488C31FE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874E5E-F85D-964C-8D69-CEF2F24C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46253-54B8-A349-A9CF-5BE27C13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9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AF917-3F19-D64A-8A8C-7B02AA00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7BD900-A62A-E347-8409-F399B1FD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135976-A505-ED49-BDF3-340F8E50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20047-AB28-B548-A198-E5CD6B6C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8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591C79-00BC-DF47-B047-D9B17A42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BB7C89-19D2-224A-8F63-4DC4CCB7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56B72C-5E65-8248-857E-6D2FE69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85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B2DB6-2E65-794F-BEDD-A95CA007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EB06-F303-FA40-9450-1608B98D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C81B1A-D3F8-6348-93E3-B99ABC8F7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145E02-0F29-134C-9BA4-3BA24BBC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3C7AD1-843F-C64E-B2F7-66BCC911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5BE1B-A12A-1749-8882-7F4E6A2A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850D9-CBF4-3048-876B-D82F2DD9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1D8C11-D669-D545-8EB8-C6CD6B592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915E1B-D6DD-DA4D-9676-C78B6D0F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99E46C-7C99-E34C-9E32-D7830C13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9C7F1E-682A-6C4B-8345-DD6B7AAF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2C9784-598B-FB4A-B6CB-35DEACBB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573DE7-62DE-0F46-8A1A-0DBB38DF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8E37F1-AC3A-0D41-AC47-54AD6689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E6927-7249-8347-9A3C-0749A72D9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B584C-AB10-C140-BC80-E462AF06F422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28DFF-4BE9-C245-801E-60B94095F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F5409-DBC8-3E4F-93CA-CD7454BB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8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5kQhuYVTuI" TargetMode="External"/><Relationship Id="rId3" Type="http://schemas.openxmlformats.org/officeDocument/2006/relationships/hyperlink" Target="https://www.geoportail.gouv.fr/donnees/carte-oaci-vfr" TargetMode="External"/><Relationship Id="rId7" Type="http://schemas.openxmlformats.org/officeDocument/2006/relationships/hyperlink" Target="https://www.sia.aviation-civile.gouv.fr/reglement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logique-solidaire.gouv.fr/sites/default/files/SERA%20C%20s%C3%A9minaire%20AG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A44DC-BF3E-004E-B273-3FE93B310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6994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alpha val="50000"/>
                  </a:schemeClr>
                </a:solidFill>
              </a:rPr>
              <a:t>ULM NORD LORRAINE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FA0A53-5AD6-5A4B-85BC-CE2E8D64C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8861" y="4999146"/>
            <a:ext cx="3914277" cy="1106970"/>
          </a:xfrm>
        </p:spPr>
        <p:txBody>
          <a:bodyPr wrap="none" anchor="ctr" anchorCtr="0">
            <a:spAutoFit/>
          </a:bodyPr>
          <a:lstStyle/>
          <a:p>
            <a:r>
              <a:rPr lang="fr-FR" sz="3200" dirty="0">
                <a:solidFill>
                  <a:schemeClr val="tx1">
                    <a:alpha val="59000"/>
                  </a:schemeClr>
                </a:solidFill>
              </a:rPr>
              <a:t>Cours théoriques ULM</a:t>
            </a:r>
          </a:p>
          <a:p>
            <a:r>
              <a:rPr lang="fr-FR" sz="3200" dirty="0">
                <a:solidFill>
                  <a:schemeClr val="tx1">
                    <a:alpha val="59000"/>
                  </a:schemeClr>
                </a:solidFill>
              </a:rPr>
              <a:t>Phraséologie Radio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2ACDDC-D1A3-7146-842C-E3E69A0967E4}"/>
              </a:ext>
            </a:extLst>
          </p:cNvPr>
          <p:cNvSpPr txBox="1"/>
          <p:nvPr/>
        </p:nvSpPr>
        <p:spPr>
          <a:xfrm>
            <a:off x="9787467" y="6180667"/>
            <a:ext cx="14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26 Avril  2020</a:t>
            </a:r>
          </a:p>
        </p:txBody>
      </p:sp>
    </p:spTree>
    <p:extLst>
      <p:ext uri="{BB962C8B-B14F-4D97-AF65-F5344CB8AC3E}">
        <p14:creationId xmlns:p14="http://schemas.microsoft.com/office/powerpoint/2010/main" val="220567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Le </a:t>
            </a:r>
            <a:r>
              <a:rPr lang="en-US" sz="4000" b="1" dirty="0" err="1"/>
              <a:t>collationnement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28232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Le collationnement par le pilote consiste à répéter tout ou partie du message afin que le contrôleur vérifie que l’information a été correctement reçue. 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3" name="Image 2" descr="Une image contenant tenant&#10;&#10;Description générée automatiquement">
            <a:extLst>
              <a:ext uri="{FF2B5EF4-FFF2-40B4-BE49-F238E27FC236}">
                <a16:creationId xmlns:a16="http://schemas.microsoft.com/office/drawing/2014/main" id="{7D1B49FA-22F0-CD43-A64C-C42293D8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59" y="4688640"/>
            <a:ext cx="7335582" cy="16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3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Le </a:t>
            </a:r>
            <a:r>
              <a:rPr lang="en-US" sz="4000" b="1" dirty="0" err="1"/>
              <a:t>collationnement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596349"/>
            <a:ext cx="5916603" cy="5870712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fr-FR" sz="3600" dirty="0"/>
              <a:t>Les informations à collationner sont: </a:t>
            </a:r>
          </a:p>
          <a:p>
            <a:r>
              <a:rPr lang="fr-FR" sz="3300" dirty="0"/>
              <a:t>le calage altimétrique; </a:t>
            </a:r>
          </a:p>
          <a:p>
            <a:r>
              <a:rPr lang="fr-FR" sz="3300" dirty="0"/>
              <a:t>les codes transpondeur; </a:t>
            </a:r>
          </a:p>
          <a:p>
            <a:r>
              <a:rPr lang="fr-FR" sz="3300" dirty="0"/>
              <a:t>les altitudes, caps et vitesses assignées; </a:t>
            </a:r>
          </a:p>
          <a:p>
            <a:r>
              <a:rPr lang="fr-FR" sz="3300" dirty="0"/>
              <a:t>les autorisations; </a:t>
            </a:r>
          </a:p>
          <a:p>
            <a:r>
              <a:rPr lang="fr-FR" sz="3300" dirty="0"/>
              <a:t>la piste en service; </a:t>
            </a:r>
          </a:p>
          <a:p>
            <a:r>
              <a:rPr lang="fr-FR" sz="3300" dirty="0"/>
              <a:t>les fréquences à contacter; </a:t>
            </a:r>
          </a:p>
          <a:p>
            <a:r>
              <a:rPr lang="fr-FR" sz="3300" dirty="0"/>
              <a:t>toutes les restrictions du contrôleur (i.e.: maintien d’une position à l’écart d’une piste ou d’un taxiway). </a:t>
            </a:r>
            <a:br>
              <a:rPr lang="fr-FR" dirty="0"/>
            </a:b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3600" dirty="0"/>
              <a:t>Le contrôleur vous demande d’attendre: </a:t>
            </a:r>
          </a:p>
          <a:p>
            <a:r>
              <a:rPr lang="fr-FR" sz="3300" dirty="0">
                <a:solidFill>
                  <a:schemeClr val="accent1"/>
                </a:solidFill>
              </a:rPr>
              <a:t>PIL: Toulouse </a:t>
            </a:r>
            <a:r>
              <a:rPr lang="fr-FR" sz="3300" dirty="0" err="1">
                <a:solidFill>
                  <a:schemeClr val="accent1"/>
                </a:solidFill>
              </a:rPr>
              <a:t>Lasbordes</a:t>
            </a:r>
            <a:r>
              <a:rPr lang="fr-FR" sz="3300" dirty="0">
                <a:solidFill>
                  <a:schemeClr val="accent1"/>
                </a:solidFill>
              </a:rPr>
              <a:t>, F-RB prêt au départ </a:t>
            </a:r>
          </a:p>
          <a:p>
            <a:r>
              <a:rPr lang="fr-FR" sz="3300" dirty="0">
                <a:solidFill>
                  <a:schemeClr val="accent2"/>
                </a:solidFill>
              </a:rPr>
              <a:t>CTL: F-RB, Derrière le DR400 en finale, alignez vous derrière et attendez. </a:t>
            </a:r>
          </a:p>
          <a:p>
            <a:r>
              <a:rPr lang="fr-FR" sz="3300" dirty="0">
                <a:solidFill>
                  <a:schemeClr val="accent1"/>
                </a:solidFill>
              </a:rPr>
              <a:t>PIL: Toulouse </a:t>
            </a:r>
            <a:r>
              <a:rPr lang="fr-FR" sz="3300" dirty="0" err="1">
                <a:solidFill>
                  <a:schemeClr val="accent1"/>
                </a:solidFill>
              </a:rPr>
              <a:t>Lasbordes</a:t>
            </a:r>
            <a:r>
              <a:rPr lang="fr-FR" sz="3300" dirty="0">
                <a:solidFill>
                  <a:schemeClr val="accent1"/>
                </a:solidFill>
              </a:rPr>
              <a:t>, Derrière le DR400, je m’aligne et j’attends derrière, F-RB </a:t>
            </a:r>
          </a:p>
          <a:p>
            <a:r>
              <a:rPr lang="fr-FR" sz="3300" dirty="0"/>
              <a:t>Note: répéter deux fois « derrière ». 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0946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Le </a:t>
            </a:r>
            <a:r>
              <a:rPr lang="en-US" sz="4000" b="1" dirty="0" err="1"/>
              <a:t>collationnement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596349"/>
            <a:ext cx="5916603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400" dirty="0">
                <a:solidFill>
                  <a:schemeClr val="accent2"/>
                </a:solidFill>
              </a:rPr>
              <a:t>CTL: RB, dégagez la piste à la prochaine bretelle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Impossible à la prochaine bretelle, RB 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>
                <a:solidFill>
                  <a:schemeClr val="accent2"/>
                </a:solidFill>
              </a:rPr>
              <a:t>CTL: RB, dégagez au taxiway whisky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Dégageons au taxiway whisky, RB 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7298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Le </a:t>
            </a:r>
            <a:r>
              <a:rPr lang="en-US" sz="4000" b="1" dirty="0" err="1"/>
              <a:t>changement</a:t>
            </a:r>
            <a:r>
              <a:rPr lang="en-US" sz="4000" b="1" dirty="0"/>
              <a:t> de </a:t>
            </a:r>
            <a:r>
              <a:rPr lang="en-US" sz="4000" b="1" dirty="0" err="1"/>
              <a:t>fréquence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2400" dirty="0">
                <a:solidFill>
                  <a:schemeClr val="accent2"/>
                </a:solidFill>
              </a:rPr>
              <a:t>CTL: … contacter la tour sur 118.1 </a:t>
            </a:r>
          </a:p>
          <a:p>
            <a:r>
              <a:rPr lang="fr-FR" sz="2400" dirty="0"/>
              <a:t>Collationner la fréquence: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Contactons tour sur unité unité huit décimale unité, F-HARB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CTL: … veillez sur 121.250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Passons à l’écoute de Toulouse info sur unité deux unité décimale deux cinq </a:t>
            </a:r>
            <a:r>
              <a:rPr lang="fr-FR" sz="2400" dirty="0" err="1">
                <a:solidFill>
                  <a:schemeClr val="accent1"/>
                </a:solidFill>
              </a:rPr>
              <a:t>zero</a:t>
            </a:r>
            <a:r>
              <a:rPr lang="fr-FR" sz="2400" dirty="0">
                <a:solidFill>
                  <a:schemeClr val="accent1"/>
                </a:solidFill>
              </a:rPr>
              <a:t>, F-HARB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Autorisé à changer de fréquence, attendez que l’on vous rappelle 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27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" y="1161288"/>
            <a:ext cx="3883947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Auto information</a:t>
            </a:r>
            <a:br>
              <a:rPr lang="en-US" sz="4000" b="1" dirty="0"/>
            </a:br>
            <a:r>
              <a:rPr lang="en-US" sz="4000" b="1" dirty="0"/>
              <a:t>Aircraft to Aircraft</a:t>
            </a:r>
            <a:br>
              <a:rPr lang="en-US" sz="4000" b="1" dirty="0"/>
            </a:br>
            <a:r>
              <a:rPr lang="en-US" sz="4000" b="1" dirty="0"/>
              <a:t>A/A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L’objectif est d’annoncer ses intentions aux autres aéronefs pour éviter les collisions: </a:t>
            </a:r>
            <a:br>
              <a:rPr lang="fr-FR" sz="2400" dirty="0"/>
            </a:br>
            <a:endParaRPr lang="fr-FR" sz="2400" dirty="0"/>
          </a:p>
          <a:p>
            <a:pPr lvl="1"/>
            <a:r>
              <a:rPr lang="fr-FR" dirty="0"/>
              <a:t>La fréquence à utiliser: </a:t>
            </a:r>
          </a:p>
          <a:p>
            <a:pPr lvl="2"/>
            <a:r>
              <a:rPr lang="fr-FR" dirty="0"/>
              <a:t>Indiquée sur la carte d’aérodrome: VAC </a:t>
            </a:r>
          </a:p>
          <a:p>
            <a:pPr lvl="2"/>
            <a:r>
              <a:rPr lang="fr-FR" dirty="0"/>
              <a:t>ou: 123.5 (FR) </a:t>
            </a:r>
          </a:p>
          <a:p>
            <a:pPr lvl="1"/>
            <a:r>
              <a:rPr lang="fr-FR" dirty="0"/>
              <a:t>S ’annoncer à 5 min (or 10 nm) de l’aérodrome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>
                <a:solidFill>
                  <a:schemeClr val="accent1"/>
                </a:solidFill>
              </a:rPr>
              <a:t>PIL: </a:t>
            </a:r>
            <a:r>
              <a:rPr lang="fr-FR" sz="2400" dirty="0" err="1">
                <a:solidFill>
                  <a:schemeClr val="accent1"/>
                </a:solidFill>
              </a:rPr>
              <a:t>Chambley</a:t>
            </a:r>
            <a:r>
              <a:rPr lang="fr-FR" sz="2400" dirty="0">
                <a:solidFill>
                  <a:schemeClr val="accent1"/>
                </a:solidFill>
              </a:rPr>
              <a:t>, F-HARB, dix nautiques sud de vos installation, pour une verticale terrain à 2500ft et un complet.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1186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Transpondeur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sz="2600" dirty="0">
                <a:solidFill>
                  <a:schemeClr val="accent2"/>
                </a:solidFill>
              </a:rPr>
              <a:t>CTL: Code transpondeur </a:t>
            </a:r>
            <a:r>
              <a:rPr lang="fr-FR" sz="2600" dirty="0" err="1">
                <a:solidFill>
                  <a:schemeClr val="accent2"/>
                </a:solidFill>
              </a:rPr>
              <a:t>xxxx</a:t>
            </a:r>
            <a:r>
              <a:rPr lang="fr-FR" sz="2600" dirty="0">
                <a:solidFill>
                  <a:schemeClr val="accent2"/>
                </a:solidFill>
              </a:rPr>
              <a:t> </a:t>
            </a:r>
            <a:br>
              <a:rPr lang="fr-FR" sz="2600" dirty="0"/>
            </a:br>
            <a:r>
              <a:rPr lang="fr-FR" sz="2600" dirty="0"/>
              <a:t>afficher le code sur </a:t>
            </a:r>
            <a:r>
              <a:rPr lang="fr-FR" sz="2600" dirty="0" err="1"/>
              <a:t>transponder</a:t>
            </a:r>
            <a:r>
              <a:rPr lang="fr-FR" sz="2600" dirty="0"/>
              <a:t> </a:t>
            </a:r>
          </a:p>
          <a:p>
            <a:r>
              <a:rPr lang="fr-FR" sz="2600" dirty="0">
                <a:solidFill>
                  <a:schemeClr val="accent2"/>
                </a:solidFill>
              </a:rPr>
              <a:t>CTL: Transpondeur en standby </a:t>
            </a:r>
            <a:br>
              <a:rPr lang="fr-FR" sz="2600" dirty="0"/>
            </a:br>
            <a:r>
              <a:rPr lang="fr-FR" sz="2600" dirty="0"/>
              <a:t>Position standby au transpondeur </a:t>
            </a:r>
          </a:p>
          <a:p>
            <a:r>
              <a:rPr lang="fr-FR" sz="2600" dirty="0">
                <a:solidFill>
                  <a:schemeClr val="accent2"/>
                </a:solidFill>
              </a:rPr>
              <a:t>CTL: Identifiez vous transpondeur</a:t>
            </a:r>
            <a:br>
              <a:rPr lang="fr-FR" sz="2600" dirty="0"/>
            </a:br>
            <a:r>
              <a:rPr lang="fr-FR" sz="2600" dirty="0"/>
              <a:t> Presser la touche « </a:t>
            </a:r>
            <a:r>
              <a:rPr lang="fr-FR" sz="2600" dirty="0" err="1"/>
              <a:t>ident</a:t>
            </a:r>
            <a:r>
              <a:rPr lang="fr-FR" sz="2600" dirty="0"/>
              <a:t> » du transpondeur </a:t>
            </a:r>
          </a:p>
          <a:p>
            <a:r>
              <a:rPr lang="fr-FR" sz="2600" dirty="0">
                <a:solidFill>
                  <a:schemeClr val="accent2"/>
                </a:solidFill>
              </a:rPr>
              <a:t>CTL: Code transpondeur 7042 et identifiez vous.</a:t>
            </a:r>
            <a:r>
              <a:rPr lang="fr-FR" sz="2600" dirty="0"/>
              <a:t> Afficher le code et presser « </a:t>
            </a:r>
            <a:r>
              <a:rPr lang="fr-FR" sz="2600" dirty="0" err="1"/>
              <a:t>ident</a:t>
            </a:r>
            <a:r>
              <a:rPr lang="fr-FR" sz="2600" dirty="0"/>
              <a:t> » 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Code transpondeur: </a:t>
            </a:r>
          </a:p>
          <a:p>
            <a:pPr lvl="1"/>
            <a:r>
              <a:rPr lang="fr-FR" dirty="0"/>
              <a:t>Emergency: “7700”: </a:t>
            </a:r>
            <a:r>
              <a:rPr lang="fr-FR" dirty="0" err="1"/>
              <a:t>mayday</a:t>
            </a:r>
            <a:r>
              <a:rPr lang="fr-FR" dirty="0"/>
              <a:t> AND Mode C “ALT” </a:t>
            </a:r>
            <a:r>
              <a:rPr lang="fr-FR" dirty="0" err="1"/>
              <a:t>with</a:t>
            </a:r>
            <a:r>
              <a:rPr lang="fr-FR" dirty="0"/>
              <a:t> altitude </a:t>
            </a:r>
            <a:r>
              <a:rPr lang="fr-FR" dirty="0" err="1"/>
              <a:t>reporting</a:t>
            </a:r>
            <a:r>
              <a:rPr lang="fr-FR" dirty="0"/>
              <a:t> </a:t>
            </a:r>
          </a:p>
          <a:p>
            <a:pPr lvl="1"/>
            <a:r>
              <a:rPr lang="fr-FR" dirty="0"/>
              <a:t>Radio </a:t>
            </a:r>
            <a:r>
              <a:rPr lang="fr-FR" dirty="0" err="1"/>
              <a:t>failure</a:t>
            </a:r>
            <a:r>
              <a:rPr lang="fr-FR" dirty="0"/>
              <a:t>: “7600” </a:t>
            </a:r>
          </a:p>
          <a:p>
            <a:pPr lvl="1"/>
            <a:r>
              <a:rPr lang="fr-FR" dirty="0"/>
              <a:t>High </a:t>
            </a:r>
            <a:r>
              <a:rPr lang="fr-FR" dirty="0" err="1"/>
              <a:t>jacking</a:t>
            </a:r>
            <a:r>
              <a:rPr lang="fr-FR" dirty="0"/>
              <a:t>: “7500”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4691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Vérification</a:t>
            </a:r>
            <a:r>
              <a:rPr lang="en-US" sz="4000" b="1" dirty="0"/>
              <a:t> de </a:t>
            </a:r>
            <a:r>
              <a:rPr lang="en-US" sz="4000" b="1" dirty="0" err="1"/>
              <a:t>l’altitude</a:t>
            </a:r>
            <a:r>
              <a:rPr lang="en-US" sz="4000" b="1" dirty="0"/>
              <a:t> </a:t>
            </a:r>
            <a:r>
              <a:rPr lang="en-US" sz="4000" b="1" dirty="0" err="1"/>
              <a:t>transpondeur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584" y="152400"/>
            <a:ext cx="6354682" cy="67056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600" dirty="0"/>
              <a:t>Le contrôleur vérifie l’altitude indiquée par votre transpondeur: 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>
                <a:solidFill>
                  <a:schemeClr val="accent2"/>
                </a:solidFill>
              </a:rPr>
              <a:t>CTL: F-HARB, Code transpondeur 1234</a:t>
            </a:r>
            <a:r>
              <a:rPr lang="fr-FR" dirty="0"/>
              <a:t> 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PIL: Transpondeur 1234, F-HARB 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CTL: F-HARB, Vérifier altitude à 8500ft 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PIL: Affirme, F-HARB </a:t>
            </a:r>
            <a:endParaRPr lang="fr-FR" dirty="0"/>
          </a:p>
          <a:p>
            <a:pPr marL="0" indent="0">
              <a:buNone/>
            </a:pPr>
            <a:r>
              <a:rPr lang="fr-FR" sz="2400" i="1" dirty="0"/>
              <a:t>Note: Affirmatif ne doit pas être utilisé, « affirme » le remplace </a:t>
            </a:r>
            <a:endParaRPr lang="fr-FR" i="1" dirty="0"/>
          </a:p>
          <a:p>
            <a:pPr marL="0" indent="0">
              <a:buNone/>
            </a:pPr>
            <a:r>
              <a:rPr lang="fr-FR" sz="2600" dirty="0"/>
              <a:t>Le contrôleur vérifie l’altitude si l’écart est top grand: 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>
                <a:solidFill>
                  <a:schemeClr val="accent1"/>
                </a:solidFill>
              </a:rPr>
              <a:t>PIL: </a:t>
            </a:r>
            <a:r>
              <a:rPr lang="fr-FR" dirty="0" err="1">
                <a:solidFill>
                  <a:schemeClr val="accent1"/>
                </a:solidFill>
              </a:rPr>
              <a:t>Negatif</a:t>
            </a:r>
            <a:r>
              <a:rPr lang="fr-FR" dirty="0">
                <a:solidFill>
                  <a:schemeClr val="accent1"/>
                </a:solidFill>
              </a:rPr>
              <a:t>, mon altimètre indique 8150ft, F-HARB 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CTL: F-HARB, Arrêtez le report d’altitude transpondeur, l’altitude diffère par plus de 350ft</a:t>
            </a:r>
            <a:r>
              <a:rPr lang="fr-FR" dirty="0"/>
              <a:t>. </a:t>
            </a:r>
          </a:p>
          <a:p>
            <a:pPr marL="0" indent="0">
              <a:buNone/>
            </a:pPr>
            <a:r>
              <a:rPr lang="fr-FR" sz="2400" i="1" dirty="0"/>
              <a:t>Note: l’altitude renvoyée par le transpondeur est une altitude standard (1013HPa). 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965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Information de </a:t>
            </a:r>
            <a:r>
              <a:rPr lang="en-US" sz="4000" b="1" dirty="0" err="1"/>
              <a:t>trafic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sz="2400" dirty="0"/>
              <a:t>L’information de trafic est un service de l’ATC, fournie par le contrôleur sur demande (E) ou systématique (B, C, D):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CTL: F-HARB, trafic dans vos 11 heures, deux nautiques à 3500ft </a:t>
            </a:r>
            <a:r>
              <a:rPr lang="fr-FR" sz="2400" dirty="0" err="1">
                <a:solidFill>
                  <a:schemeClr val="accent2"/>
                </a:solidFill>
              </a:rPr>
              <a:t>Cessna</a:t>
            </a:r>
            <a:r>
              <a:rPr lang="fr-FR" sz="2400" dirty="0">
                <a:solidFill>
                  <a:schemeClr val="accent2"/>
                </a:solidFill>
              </a:rPr>
              <a:t> faisant route vers le sud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Visuel sur le trafic, F-HARB </a:t>
            </a:r>
          </a:p>
          <a:p>
            <a:pPr marL="0" indent="0">
              <a:buNone/>
            </a:pPr>
            <a:r>
              <a:rPr lang="fr-FR" sz="2400" dirty="0"/>
              <a:t>	ou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Contact négatif, F-HARB 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7084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err="1"/>
              <a:t>Météo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r>
              <a:rPr lang="fr-FR" sz="2400" u="sng" dirty="0"/>
              <a:t>Observations</a:t>
            </a:r>
            <a:r>
              <a:rPr lang="fr-FR" sz="2400" dirty="0">
                <a:solidFill>
                  <a:schemeClr val="accent2"/>
                </a:solidFill>
              </a:rPr>
              <a:t>: METAR </a:t>
            </a:r>
            <a:r>
              <a:rPr lang="fr-FR" sz="2400" dirty="0"/>
              <a:t>valable 2h renouvelé toutes les 2 heures, SPECI mis à jour toutes les fois que nécessaire </a:t>
            </a:r>
          </a:p>
          <a:p>
            <a:r>
              <a:rPr lang="fr-FR" sz="2400" u="sng" dirty="0"/>
              <a:t>Prévisions</a:t>
            </a:r>
            <a:r>
              <a:rPr lang="fr-FR" sz="2400" dirty="0"/>
              <a:t>: </a:t>
            </a:r>
            <a:r>
              <a:rPr lang="fr-FR" sz="2400" dirty="0">
                <a:solidFill>
                  <a:schemeClr val="accent2"/>
                </a:solidFill>
              </a:rPr>
              <a:t>TAF</a:t>
            </a:r>
            <a:r>
              <a:rPr lang="fr-FR" sz="2400" dirty="0"/>
              <a:t> à 9 ou 30 heures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ATIS:</a:t>
            </a:r>
            <a:r>
              <a:rPr lang="fr-FR" sz="2400" dirty="0"/>
              <a:t> les informations du message ATIS sont toujours les dans le même ordre qui peut légèrement varier suivant les langues.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VOLMET:</a:t>
            </a:r>
            <a:r>
              <a:rPr lang="fr-FR" sz="2400" dirty="0"/>
              <a:t> météo en vol sur plusieurs grands aérodromes en anglais et en Français: fréquences sur le complément aux cartes aéronautiques. 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4810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ATIS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 err="1"/>
              <a:t>Automatic</a:t>
            </a:r>
            <a:r>
              <a:rPr lang="fr-FR" sz="2400" dirty="0"/>
              <a:t> Terminal Information Service, ATIS: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>
                <a:solidFill>
                  <a:schemeClr val="accent2"/>
                </a:solidFill>
              </a:rPr>
              <a:t>Toulouse </a:t>
            </a:r>
            <a:r>
              <a:rPr lang="fr-FR" sz="2400" dirty="0" err="1">
                <a:solidFill>
                  <a:schemeClr val="accent2"/>
                </a:solidFill>
              </a:rPr>
              <a:t>Lasbordes</a:t>
            </a:r>
            <a:r>
              <a:rPr lang="fr-FR" sz="2400" dirty="0">
                <a:solidFill>
                  <a:schemeClr val="accent2"/>
                </a:solidFill>
              </a:rPr>
              <a:t>, information Bravo, le 4 avril à 10h zulu, piste en service 34, risque aviaire, vent 310° 8kts, visibilité 8km plafond à 4500ft, température 12°C, point de rosé 3°C, QNH 1014, QFE 999, heure de couché du soleil 18h45 Zulu.</a:t>
            </a:r>
            <a:br>
              <a:rPr lang="fr-FR" sz="2400" dirty="0">
                <a:solidFill>
                  <a:schemeClr val="accent2"/>
                </a:solidFill>
              </a:rPr>
            </a:b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/>
              <a:t>Contactez la tour en indiquant que vous avez reçu l’information Bravo et annoncez vos intentions. 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7594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Espace réservé du contenu 8">
            <a:hlinkClick r:id="rId3"/>
            <a:extLst>
              <a:ext uri="{FF2B5EF4-FFF2-40B4-BE49-F238E27FC236}">
                <a16:creationId xmlns:a16="http://schemas.microsoft.com/office/drawing/2014/main" id="{85824CFB-BD1F-2048-9D27-12D849251E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908413">
            <a:off x="6790143" y="-178468"/>
            <a:ext cx="4220347" cy="6035097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C66A755-CD28-744E-95F6-779D914DA2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53927" y="3081136"/>
            <a:ext cx="561278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 err="1">
                <a:solidFill>
                  <a:srgbClr val="000000"/>
                </a:solidFill>
              </a:rPr>
              <a:t>Phraséologie</a:t>
            </a:r>
            <a:r>
              <a:rPr lang="en-US" sz="4000" b="1" dirty="0">
                <a:solidFill>
                  <a:srgbClr val="000000"/>
                </a:solidFill>
              </a:rPr>
              <a:t> VFR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F3D3EA7-B0EF-486B-A4B4-E38683FE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110108"/>
            <a:ext cx="4803637" cy="4592441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Reférences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r-FR" sz="1600" dirty="0">
                <a:hlinkClick r:id="rId7"/>
              </a:rPr>
              <a:t>https://www.sia.aviation-civile.gouv.fr/reglementation</a:t>
            </a:r>
            <a:endParaRPr lang="fr-FR" sz="1600" dirty="0"/>
          </a:p>
          <a:p>
            <a:pPr lvl="2"/>
            <a:r>
              <a:rPr lang="fr-FR" sz="1200" dirty="0">
                <a:solidFill>
                  <a:srgbClr val="000000"/>
                </a:solidFill>
              </a:rPr>
              <a:t>Manuel de formation à la phraséologie</a:t>
            </a:r>
          </a:p>
          <a:p>
            <a:pPr lvl="1"/>
            <a:r>
              <a:rPr lang="fr-FR" sz="1600" dirty="0">
                <a:solidFill>
                  <a:srgbClr val="000000"/>
                </a:solidFill>
              </a:rPr>
              <a:t>Tutoriels</a:t>
            </a:r>
          </a:p>
          <a:p>
            <a:pPr lvl="2"/>
            <a:r>
              <a:rPr lang="fr-FR" sz="1200" dirty="0">
                <a:hlinkClick r:id="rId8"/>
              </a:rPr>
              <a:t>https://www.youtube.com/watch?v=65kQhuYVTuI</a:t>
            </a:r>
            <a:endParaRPr lang="fr-FR" sz="1200" dirty="0"/>
          </a:p>
          <a:p>
            <a:pPr lvl="2"/>
            <a:r>
              <a:rPr lang="fr-FR" sz="1200" dirty="0" err="1">
                <a:solidFill>
                  <a:srgbClr val="000000"/>
                </a:solidFill>
              </a:rPr>
              <a:t>Etc</a:t>
            </a:r>
            <a:r>
              <a:rPr lang="fr-FR" sz="1200" dirty="0">
                <a:solidFill>
                  <a:srgbClr val="000000"/>
                </a:solidFill>
              </a:rPr>
              <a:t> …</a:t>
            </a:r>
          </a:p>
          <a:p>
            <a:r>
              <a:rPr lang="fr-FR" sz="2000" dirty="0"/>
              <a:t>L’utilisation d’une phraséologie adaptée lors des communications radiotéléphoniques entre les agents des organismes de la circulation aérienne et les pilotes est essentielle à l’écoulement sûr, rapide et ordonné du trafic aérien.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5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</a:t>
            </a:r>
            <a:r>
              <a:rPr lang="en-US" sz="4000" b="1" dirty="0" err="1"/>
              <a:t>Ecart</a:t>
            </a:r>
            <a:r>
              <a:rPr lang="en-US" sz="4000" b="1" dirty="0"/>
              <a:t> de route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Vous avez une route agréée avec l’ATC, vous demander à changer de route pour cause météo:</a:t>
            </a:r>
            <a:br>
              <a:rPr lang="fr-FR" sz="2400" dirty="0"/>
            </a:br>
            <a:r>
              <a:rPr lang="fr-FR" sz="2400" dirty="0"/>
              <a:t>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Toulouse Info, observons un CB droit devant, déviation météo demandée, F-HARB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CTL: F-HARB, autorisé déviation du plan de vol pour cause météo, rappelez rétabli sur votre route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PIL: Rappelons rétablis sur route prévue, F-HARB 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2134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Break Break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CTL: All stations, fuel dumping in </a:t>
            </a:r>
            <a:r>
              <a:rPr lang="fr-FR" dirty="0" err="1">
                <a:solidFill>
                  <a:schemeClr val="accent2"/>
                </a:solidFill>
              </a:rPr>
              <a:t>progress</a:t>
            </a:r>
            <a:r>
              <a:rPr lang="fr-FR" dirty="0">
                <a:solidFill>
                  <a:schemeClr val="accent2"/>
                </a:solidFill>
              </a:rPr>
              <a:t>, B747, 1 0 miles </a:t>
            </a:r>
            <a:r>
              <a:rPr lang="fr-FR" dirty="0" err="1">
                <a:solidFill>
                  <a:schemeClr val="accent2"/>
                </a:solidFill>
              </a:rPr>
              <a:t>south</a:t>
            </a:r>
            <a:r>
              <a:rPr lang="fr-FR" dirty="0">
                <a:solidFill>
                  <a:schemeClr val="accent2"/>
                </a:solidFill>
              </a:rPr>
              <a:t> "BRY", </a:t>
            </a:r>
            <a:r>
              <a:rPr lang="fr-FR" dirty="0" err="1">
                <a:solidFill>
                  <a:schemeClr val="accent2"/>
                </a:solidFill>
              </a:rPr>
              <a:t>northbound</a:t>
            </a:r>
            <a:r>
              <a:rPr lang="fr-FR" dirty="0">
                <a:solidFill>
                  <a:schemeClr val="accent2"/>
                </a:solidFill>
              </a:rPr>
              <a:t>, </a:t>
            </a:r>
            <a:r>
              <a:rPr lang="fr-FR" dirty="0" err="1">
                <a:solidFill>
                  <a:schemeClr val="accent2"/>
                </a:solidFill>
              </a:rPr>
              <a:t>level</a:t>
            </a:r>
            <a:r>
              <a:rPr lang="fr-FR" dirty="0">
                <a:solidFill>
                  <a:schemeClr val="accent2"/>
                </a:solidFill>
              </a:rPr>
              <a:t> 8 0. </a:t>
            </a:r>
            <a:r>
              <a:rPr lang="fr-FR" dirty="0" err="1">
                <a:solidFill>
                  <a:schemeClr val="accent2"/>
                </a:solidFill>
              </a:rPr>
              <a:t>Avoid</a:t>
            </a:r>
            <a:r>
              <a:rPr lang="fr-FR" dirty="0">
                <a:solidFill>
                  <a:schemeClr val="accent2"/>
                </a:solidFill>
              </a:rPr>
              <a:t> flight </a:t>
            </a:r>
            <a:r>
              <a:rPr lang="fr-FR" dirty="0" err="1">
                <a:solidFill>
                  <a:schemeClr val="accent2"/>
                </a:solidFill>
              </a:rPr>
              <a:t>within</a:t>
            </a:r>
            <a:r>
              <a:rPr lang="fr-FR" dirty="0">
                <a:solidFill>
                  <a:schemeClr val="accent2"/>
                </a:solidFill>
              </a:rPr>
              <a:t> 5 miles if at </a:t>
            </a:r>
            <a:r>
              <a:rPr lang="fr-FR" dirty="0" err="1">
                <a:solidFill>
                  <a:schemeClr val="accent2"/>
                </a:solidFill>
              </a:rPr>
              <a:t>this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level</a:t>
            </a:r>
            <a:r>
              <a:rPr lang="fr-FR" dirty="0">
                <a:solidFill>
                  <a:schemeClr val="accent2"/>
                </a:solidFill>
              </a:rPr>
              <a:t>. If </a:t>
            </a:r>
            <a:r>
              <a:rPr lang="fr-FR" dirty="0" err="1">
                <a:solidFill>
                  <a:schemeClr val="accent2"/>
                </a:solidFill>
              </a:rPr>
              <a:t>within</a:t>
            </a:r>
            <a:r>
              <a:rPr lang="fr-FR" dirty="0">
                <a:solidFill>
                  <a:schemeClr val="accent2"/>
                </a:solidFill>
              </a:rPr>
              <a:t> 5 miles, </a:t>
            </a:r>
            <a:r>
              <a:rPr lang="fr-FR" dirty="0" err="1">
                <a:solidFill>
                  <a:schemeClr val="accent2"/>
                </a:solidFill>
              </a:rPr>
              <a:t>remain</a:t>
            </a:r>
            <a:r>
              <a:rPr lang="fr-FR" dirty="0">
                <a:solidFill>
                  <a:schemeClr val="accent2"/>
                </a:solidFill>
              </a:rPr>
              <a:t> at least 1000 </a:t>
            </a:r>
            <a:r>
              <a:rPr lang="fr-FR" dirty="0" err="1">
                <a:solidFill>
                  <a:schemeClr val="accent2"/>
                </a:solidFill>
              </a:rPr>
              <a:t>feet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above</a:t>
            </a:r>
            <a:r>
              <a:rPr lang="fr-FR" dirty="0">
                <a:solidFill>
                  <a:schemeClr val="accent2"/>
                </a:solidFill>
              </a:rPr>
              <a:t> or 2000 </a:t>
            </a:r>
            <a:r>
              <a:rPr lang="fr-FR" dirty="0" err="1">
                <a:solidFill>
                  <a:schemeClr val="accent2"/>
                </a:solidFill>
              </a:rPr>
              <a:t>feet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below</a:t>
            </a:r>
            <a:r>
              <a:rPr lang="fr-FR" dirty="0">
                <a:solidFill>
                  <a:schemeClr val="accent2"/>
                </a:solidFill>
              </a:rPr>
              <a:t>.</a:t>
            </a:r>
            <a:br>
              <a:rPr lang="fr-FR" dirty="0">
                <a:solidFill>
                  <a:schemeClr val="accent2"/>
                </a:solidFill>
              </a:rPr>
            </a:b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b="1" dirty="0">
                <a:solidFill>
                  <a:schemeClr val="accent2"/>
                </a:solidFill>
              </a:rPr>
              <a:t>Break, break</a:t>
            </a:r>
            <a:r>
              <a:rPr lang="fr-FR" b="1" dirty="0"/>
              <a:t>. </a:t>
            </a:r>
            <a:r>
              <a:rPr lang="fr-FR" dirty="0"/>
              <a:t>À toutes stations, vidange en vol en cours, B 7 4 7, 10 nautiques sud de "BRY", route nord, niveau 8 0. Restez à plus de 5 nautiques si vous êtes au même niveau. Restez au moins 1000 pieds plus haut ou 2000 pieds plus bas si vous êtes à moins de 5 nautiques. </a:t>
            </a:r>
          </a:p>
          <a:p>
            <a:r>
              <a:rPr lang="fr-FR" dirty="0">
                <a:solidFill>
                  <a:schemeClr val="accent2"/>
                </a:solidFill>
              </a:rPr>
              <a:t>CTL: All stations, B 7 4 7 fuel dumping </a:t>
            </a:r>
            <a:r>
              <a:rPr lang="fr-FR" dirty="0" err="1">
                <a:solidFill>
                  <a:schemeClr val="accent2"/>
                </a:solidFill>
              </a:rPr>
              <a:t>terminated</a:t>
            </a:r>
            <a:r>
              <a:rPr lang="fr-FR" dirty="0">
                <a:solidFill>
                  <a:schemeClr val="accent2"/>
                </a:solidFill>
              </a:rPr>
              <a:t>.</a:t>
            </a:r>
            <a:br>
              <a:rPr lang="fr-FR" dirty="0">
                <a:solidFill>
                  <a:schemeClr val="accent2"/>
                </a:solidFill>
              </a:rPr>
            </a:b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b="1" dirty="0">
                <a:solidFill>
                  <a:schemeClr val="accent2"/>
                </a:solidFill>
              </a:rPr>
              <a:t>Break, break. </a:t>
            </a:r>
            <a:r>
              <a:rPr lang="fr-FR" dirty="0">
                <a:solidFill>
                  <a:schemeClr val="accent2"/>
                </a:solidFill>
              </a:rPr>
              <a:t>À toutes stations, vidange en vol du B 747, terminée. </a:t>
            </a:r>
          </a:p>
          <a:p>
            <a:pPr marL="0" indent="0">
              <a:buNone/>
            </a:pPr>
            <a:r>
              <a:rPr lang="fr-FR" dirty="0"/>
              <a:t>“Break Break” indique que le contrôleur n’attend pas de collationnement, le type de message peut être: </a:t>
            </a:r>
          </a:p>
          <a:p>
            <a:pPr lvl="1"/>
            <a:r>
              <a:rPr lang="fr-FR" dirty="0"/>
              <a:t>un « broadcast » à toutes les stations; </a:t>
            </a:r>
          </a:p>
          <a:p>
            <a:pPr lvl="1"/>
            <a:r>
              <a:rPr lang="fr-FR" dirty="0"/>
              <a:t>un changement rapide vers une autre station (aéronef); </a:t>
            </a:r>
          </a:p>
          <a:p>
            <a:pPr lvl="1"/>
            <a:r>
              <a:rPr lang="fr-FR" dirty="0"/>
              <a:t>un changement de langue. 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7221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</a:t>
            </a:r>
            <a:r>
              <a:rPr lang="en-US" sz="4000" b="1" dirty="0" err="1"/>
              <a:t>Alerte</a:t>
            </a:r>
            <a:r>
              <a:rPr lang="en-US" sz="4000" b="1" dirty="0"/>
              <a:t> </a:t>
            </a:r>
            <a:r>
              <a:rPr lang="en-US" sz="4000" b="1" dirty="0" err="1"/>
              <a:t>sécurité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Le contrôleur transmet une alerte de sécurité: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CTL: F-HARB, vous êtes en dessous de l’altitude minimum de sécurité vérifiez votre altitude immédiatement </a:t>
            </a:r>
          </a:p>
          <a:p>
            <a:pPr marL="0" indent="0">
              <a:buNone/>
            </a:pPr>
            <a:r>
              <a:rPr lang="fr-FR" sz="2400" dirty="0"/>
              <a:t>	ou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CTL: F-HARB, Alerte trafic: virer à droite cap 090 ou montez à 8000ft immédiatement.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017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Ecole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596349"/>
            <a:ext cx="6354682" cy="5870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Annoncez que vous êtes un élève pilote:</a:t>
            </a:r>
            <a:br>
              <a:rPr lang="fr-FR" dirty="0"/>
            </a:br>
            <a:r>
              <a:rPr lang="fr-FR" dirty="0"/>
              <a:t> </a:t>
            </a:r>
          </a:p>
          <a:p>
            <a:r>
              <a:rPr lang="fr-FR" dirty="0">
                <a:solidFill>
                  <a:schemeClr val="accent1"/>
                </a:solidFill>
              </a:rPr>
              <a:t>PIL: Toulouse-</a:t>
            </a:r>
            <a:r>
              <a:rPr lang="fr-FR" dirty="0" err="1">
                <a:solidFill>
                  <a:schemeClr val="accent1"/>
                </a:solidFill>
              </a:rPr>
              <a:t>Lasbordes</a:t>
            </a:r>
            <a:r>
              <a:rPr lang="fr-FR" dirty="0">
                <a:solidFill>
                  <a:schemeClr val="accent1"/>
                </a:solidFill>
              </a:rPr>
              <a:t>, F-HARB, solo […] </a:t>
            </a:r>
          </a:p>
          <a:p>
            <a:r>
              <a:rPr lang="fr-FR" dirty="0">
                <a:solidFill>
                  <a:schemeClr val="accent2"/>
                </a:solidFill>
              </a:rPr>
              <a:t>CTL: F-HARB, Toulouse-</a:t>
            </a:r>
            <a:r>
              <a:rPr lang="fr-FR" dirty="0" err="1">
                <a:solidFill>
                  <a:schemeClr val="accent2"/>
                </a:solidFill>
              </a:rPr>
              <a:t>Lasbordes</a:t>
            </a:r>
            <a:r>
              <a:rPr lang="fr-FR" dirty="0">
                <a:solidFill>
                  <a:schemeClr val="accent2"/>
                </a:solidFill>
              </a:rPr>
              <a:t>, je vous entend 5 sur 5, rappelez début de vent arrière. </a:t>
            </a: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2518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Demander de </a:t>
            </a:r>
            <a:r>
              <a:rPr lang="en-US" sz="4000" b="1" dirty="0" err="1"/>
              <a:t>l’aide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187036"/>
            <a:ext cx="6354682" cy="6670963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200" dirty="0"/>
              <a:t>N’hésitez pas à demander de l’aide: </a:t>
            </a:r>
            <a:br>
              <a:rPr lang="fr-FR" sz="4200" dirty="0"/>
            </a:br>
            <a:endParaRPr lang="fr-FR" sz="4200" dirty="0"/>
          </a:p>
          <a:p>
            <a:r>
              <a:rPr lang="fr-FR" sz="4200" dirty="0">
                <a:solidFill>
                  <a:schemeClr val="accent1"/>
                </a:solidFill>
              </a:rPr>
              <a:t>PIL: Toulouse Blagnac, […] mon GPS et mon VOR sont hors service, demande des vecteurs pour rejoindre LFCL,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Demande d’effectuer un passage basse altitude pour vérifier trains sortis,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Nous venons d’avoir un collision avec un oiseau, la verrière est fendue, demandons assistance pour retour vers LFCL,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L’un de mes passagers a un malaise, demande priorité pour atterrissage et assistance médicale à l’arrivée,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Je constate des conditions givrantes au FL85, demande de descendre à FL65,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Je vois de la fumée derrière, le tableau de bord, …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Mes volets sont bloqués, F-RB </a:t>
            </a:r>
          </a:p>
          <a:p>
            <a:r>
              <a:rPr lang="fr-FR" sz="4200" dirty="0">
                <a:solidFill>
                  <a:schemeClr val="accent1"/>
                </a:solidFill>
              </a:rPr>
              <a:t>PIL: Toulouse-Blagnac, F-HARB, Aquila, deux personnes à bord provenant d’Agen, à destination de Auch, 2000ft, QNH 1015, transpondeur 7000, demandons assistance pour rejoindre vos installation à cause de la nuit, RB </a:t>
            </a: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5474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/>
              <a:t> </a:t>
            </a:r>
            <a:r>
              <a:rPr lang="en-US" sz="4000" b="1" dirty="0" err="1"/>
              <a:t>Panne</a:t>
            </a:r>
            <a:r>
              <a:rPr lang="en-US" sz="4000" b="1" dirty="0"/>
              <a:t> Radio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26" y="665018"/>
            <a:ext cx="6354682" cy="6670963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400" dirty="0">
                <a:solidFill>
                  <a:schemeClr val="accent2"/>
                </a:solidFill>
              </a:rPr>
              <a:t>Vérification avant de se déclarer en panne radio, réessayer: </a:t>
            </a:r>
            <a:br>
              <a:rPr lang="fr-FR" sz="3400" dirty="0">
                <a:solidFill>
                  <a:schemeClr val="accent2"/>
                </a:solidFill>
              </a:rPr>
            </a:br>
            <a:endParaRPr lang="fr-FR" sz="3400" dirty="0">
              <a:solidFill>
                <a:schemeClr val="accent2"/>
              </a:solidFill>
            </a:endParaRPr>
          </a:p>
          <a:p>
            <a:pPr lvl="1"/>
            <a:r>
              <a:rPr lang="fr-FR" sz="3000" dirty="0"/>
              <a:t>Revenir sur la dernière fréquence utilisée ayant fonctionné </a:t>
            </a:r>
            <a:br>
              <a:rPr lang="fr-FR" sz="3000" dirty="0"/>
            </a:br>
            <a:endParaRPr lang="fr-FR" sz="3000" dirty="0"/>
          </a:p>
          <a:p>
            <a:pPr lvl="1"/>
            <a:r>
              <a:rPr lang="fr-FR" sz="3000" dirty="0"/>
              <a:t>Choisir une autre fréquence approprié à sa route: autre aéroport, SIV</a:t>
            </a:r>
            <a:br>
              <a:rPr lang="fr-FR" sz="3000" dirty="0"/>
            </a:br>
            <a:r>
              <a:rPr lang="fr-FR" sz="3000" dirty="0"/>
              <a:t> </a:t>
            </a:r>
          </a:p>
          <a:p>
            <a:pPr lvl="1"/>
            <a:r>
              <a:rPr lang="fr-FR" sz="3000" dirty="0"/>
              <a:t>Continuer à émettre sur la fréquence la plus appropriée à son vol: dernier aérodrome quitté, puis SIV </a:t>
            </a:r>
          </a:p>
          <a:p>
            <a:pPr marL="0" indent="0">
              <a:buNone/>
            </a:pPr>
            <a:br>
              <a:rPr lang="fr-FR" sz="3400" dirty="0"/>
            </a:br>
            <a:r>
              <a:rPr lang="fr-FR" sz="3400" dirty="0">
                <a:solidFill>
                  <a:schemeClr val="accent2"/>
                </a:solidFill>
              </a:rPr>
              <a:t>Se définir en panne radio; </a:t>
            </a:r>
            <a:br>
              <a:rPr lang="fr-FR" sz="3400" dirty="0"/>
            </a:br>
            <a:endParaRPr lang="fr-FR" sz="3400" dirty="0"/>
          </a:p>
          <a:p>
            <a:pPr lvl="1"/>
            <a:r>
              <a:rPr lang="fr-FR" sz="3000" dirty="0"/>
              <a:t>Se dérouter vers l’aérodrome de déroutement « panne radio » choisi lors de la préparation du vol</a:t>
            </a:r>
            <a:br>
              <a:rPr lang="fr-FR" sz="3000" dirty="0"/>
            </a:br>
            <a:r>
              <a:rPr lang="fr-FR" sz="3000" dirty="0"/>
              <a:t> </a:t>
            </a:r>
          </a:p>
          <a:p>
            <a:pPr lvl="1"/>
            <a:r>
              <a:rPr lang="fr-FR" sz="3000" dirty="0"/>
              <a:t>Afficher 7600 au transpondeur</a:t>
            </a:r>
            <a:br>
              <a:rPr lang="fr-FR" sz="3000" dirty="0"/>
            </a:br>
            <a:r>
              <a:rPr lang="fr-FR" sz="3000" dirty="0"/>
              <a:t> </a:t>
            </a:r>
          </a:p>
          <a:p>
            <a:pPr lvl="1"/>
            <a:r>
              <a:rPr lang="fr-FR" sz="3000" dirty="0"/>
              <a:t>Intégrer l’aérodrome tout en continuant à émettre sur la fréquence de ce dernier ou 123.5MHz aux points caractéristiques standards: 5min avant l’intégration, verticale terrain, début de vent arrière, base, finale, piste dégagée.</a:t>
            </a:r>
            <a:br>
              <a:rPr lang="fr-FR" sz="3000" dirty="0"/>
            </a:br>
            <a:r>
              <a:rPr lang="fr-FR" sz="3000" dirty="0"/>
              <a:t> </a:t>
            </a:r>
          </a:p>
          <a:p>
            <a:pPr lvl="1"/>
            <a:r>
              <a:rPr lang="fr-FR" sz="3000" dirty="0"/>
              <a:t>Regarder la tour de contrôle pour des signaux visuels 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07343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err="1"/>
              <a:t>Urgence</a:t>
            </a:r>
            <a:r>
              <a:rPr lang="en-US" sz="4000" b="1" dirty="0"/>
              <a:t> et </a:t>
            </a:r>
            <a:r>
              <a:rPr lang="en-US" sz="4000" b="1" dirty="0" err="1"/>
              <a:t>detresse</a:t>
            </a:r>
            <a:endParaRPr lang="en-US" sz="4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187036"/>
            <a:ext cx="6354682" cy="6670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Détresse:</a:t>
            </a:r>
            <a:r>
              <a:rPr lang="fr-FR" sz="2400" dirty="0"/>
              <a:t> situation qui requiert une aide extérieure immédiate : </a:t>
            </a:r>
            <a:r>
              <a:rPr lang="fr-FR" sz="2400" dirty="0" err="1">
                <a:solidFill>
                  <a:schemeClr val="accent2"/>
                </a:solidFill>
              </a:rPr>
              <a:t>Mayday,Mayday,Mayday</a:t>
            </a: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Urgence: </a:t>
            </a:r>
            <a:r>
              <a:rPr lang="fr-FR" sz="2400" dirty="0"/>
              <a:t>problème sans nécessité d’aide extérieure: </a:t>
            </a:r>
            <a:r>
              <a:rPr lang="fr-FR" sz="2400" dirty="0" err="1">
                <a:solidFill>
                  <a:schemeClr val="accent2"/>
                </a:solidFill>
              </a:rPr>
              <a:t>Pan,Pan</a:t>
            </a:r>
            <a:r>
              <a:rPr lang="fr-FR" sz="2400" dirty="0">
                <a:solidFill>
                  <a:schemeClr val="accent2"/>
                </a:solidFill>
              </a:rPr>
              <a:t> </a:t>
            </a:r>
            <a:r>
              <a:rPr lang="fr-FR" sz="2400" dirty="0" err="1">
                <a:solidFill>
                  <a:schemeClr val="accent2"/>
                </a:solidFill>
              </a:rPr>
              <a:t>Pan,Pan</a:t>
            </a:r>
            <a:br>
              <a:rPr lang="fr-FR" sz="2400" dirty="0"/>
            </a:br>
            <a:endParaRPr lang="fr-FR" sz="2400" dirty="0"/>
          </a:p>
          <a:p>
            <a:pPr lvl="1"/>
            <a:r>
              <a:rPr lang="fr-FR" dirty="0"/>
              <a:t>Fréquence d’urgence </a:t>
            </a:r>
            <a:r>
              <a:rPr lang="fr-FR" dirty="0">
                <a:solidFill>
                  <a:srgbClr val="FF0000"/>
                </a:solidFill>
              </a:rPr>
              <a:t>121.5MHz </a:t>
            </a:r>
          </a:p>
          <a:p>
            <a:pPr lvl="1"/>
            <a:r>
              <a:rPr lang="fr-FR" dirty="0"/>
              <a:t>Fréquence d’auto information “club” A/A: 123.5MHz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7022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Urgence</a:t>
            </a:r>
            <a:r>
              <a:rPr lang="en-US" b="1" dirty="0"/>
              <a:t> et </a:t>
            </a:r>
            <a:r>
              <a:rPr lang="en-US" b="1" dirty="0" err="1"/>
              <a:t>détresse</a:t>
            </a:r>
            <a:r>
              <a:rPr lang="en-US" b="1" dirty="0"/>
              <a:t>: </a:t>
            </a:r>
            <a:r>
              <a:rPr lang="en-US" sz="2400" b="1" dirty="0"/>
              <a:t>structure des messages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919721"/>
            <a:ext cx="5313363" cy="4268788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Détresse / Urgence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Station appelée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Identification et type d’aéronef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Nature de l’urgence ou de la panne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Condition météo rencontrée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Intention et demandes </a:t>
            </a:r>
            <a:br>
              <a:rPr lang="fr-FR" sz="2400" dirty="0">
                <a:solidFill>
                  <a:schemeClr val="accent2"/>
                </a:solidFill>
              </a:rPr>
            </a:br>
            <a:br>
              <a:rPr lang="fr-FR" sz="2400" dirty="0">
                <a:solidFill>
                  <a:schemeClr val="accent2"/>
                </a:solidFill>
              </a:rPr>
            </a:br>
            <a:endParaRPr lang="fr-FR" sz="2400" dirty="0">
              <a:solidFill>
                <a:schemeClr val="accent2"/>
              </a:solidFill>
            </a:endParaRPr>
          </a:p>
          <a:p>
            <a:r>
              <a:rPr lang="fr-FR" sz="2400" dirty="0">
                <a:solidFill>
                  <a:schemeClr val="accent2"/>
                </a:solidFill>
              </a:rPr>
              <a:t>Position et cap suivi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Altitude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Autonomie estimée (</a:t>
            </a:r>
            <a:r>
              <a:rPr lang="fr-FR" sz="2400" dirty="0" err="1">
                <a:solidFill>
                  <a:schemeClr val="accent2"/>
                </a:solidFill>
              </a:rPr>
              <a:t>hh:mm</a:t>
            </a:r>
            <a:r>
              <a:rPr lang="fr-FR" sz="2400" dirty="0">
                <a:solidFill>
                  <a:schemeClr val="accent2"/>
                </a:solidFill>
              </a:rPr>
              <a:t>)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Nombre de personnes à bord </a:t>
            </a:r>
          </a:p>
          <a:p>
            <a:r>
              <a:rPr lang="fr-FR" sz="2400" dirty="0">
                <a:solidFill>
                  <a:schemeClr val="accent2"/>
                </a:solidFill>
              </a:rPr>
              <a:t>Information supplémentaire pertinente 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15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C2F1979-686D-1E43-BC9C-8D0161BB9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690688"/>
            <a:ext cx="5046663" cy="4268788"/>
          </a:xfrm>
        </p:spPr>
        <p:txBody>
          <a:bodyPr wrap="square" anchor="t">
            <a:normAutofit fontScale="77500" lnSpcReduction="20000"/>
          </a:bodyPr>
          <a:lstStyle/>
          <a:p>
            <a:pPr marL="0" indent="0">
              <a:buNone/>
            </a:pPr>
            <a:endParaRPr lang="fr-FR" sz="1300" dirty="0"/>
          </a:p>
          <a:p>
            <a:r>
              <a:rPr lang="fr-FR" sz="2400" dirty="0" err="1">
                <a:solidFill>
                  <a:schemeClr val="accent1"/>
                </a:solidFill>
              </a:rPr>
              <a:t>Mayday</a:t>
            </a:r>
            <a:r>
              <a:rPr lang="fr-FR" sz="2400" dirty="0">
                <a:solidFill>
                  <a:schemeClr val="accent1"/>
                </a:solidFill>
              </a:rPr>
              <a:t>, </a:t>
            </a:r>
            <a:r>
              <a:rPr lang="fr-FR" sz="2400" dirty="0" err="1">
                <a:solidFill>
                  <a:schemeClr val="accent1"/>
                </a:solidFill>
              </a:rPr>
              <a:t>Mayday</a:t>
            </a:r>
            <a:r>
              <a:rPr lang="fr-FR" sz="2400" dirty="0">
                <a:solidFill>
                  <a:schemeClr val="accent1"/>
                </a:solidFill>
              </a:rPr>
              <a:t>, </a:t>
            </a:r>
            <a:r>
              <a:rPr lang="fr-FR" sz="2400" dirty="0" err="1">
                <a:solidFill>
                  <a:schemeClr val="accent1"/>
                </a:solidFill>
              </a:rPr>
              <a:t>Mayday</a:t>
            </a:r>
            <a:r>
              <a:rPr lang="fr-FR" sz="2400" dirty="0">
                <a:solidFill>
                  <a:schemeClr val="accent1"/>
                </a:solidFill>
              </a:rPr>
              <a:t>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Toulouse Blagnac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F-HARB, Aquila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Au dessus de la couche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MVFR (marginal VFR)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Demandons guidage radar pour vos installations et complet </a:t>
            </a:r>
            <a:br>
              <a:rPr lang="fr-FR" sz="2400" dirty="0">
                <a:solidFill>
                  <a:schemeClr val="accent1"/>
                </a:solidFill>
              </a:rPr>
            </a:br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1"/>
                </a:solidFill>
              </a:rPr>
              <a:t>Travers sud de Golfech, cap 174°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7500 </a:t>
            </a:r>
            <a:r>
              <a:rPr lang="fr-FR" sz="2400" dirty="0" err="1">
                <a:solidFill>
                  <a:schemeClr val="accent1"/>
                </a:solidFill>
              </a:rPr>
              <a:t>ft</a:t>
            </a:r>
            <a:r>
              <a:rPr lang="fr-FR" sz="2400" dirty="0">
                <a:solidFill>
                  <a:schemeClr val="accent1"/>
                </a:solidFill>
              </a:rPr>
              <a:t>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Autonomie estimée 30min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Deux personnes à bord </a:t>
            </a:r>
          </a:p>
          <a:p>
            <a:r>
              <a:rPr lang="fr-FR" sz="2400" dirty="0">
                <a:solidFill>
                  <a:schemeClr val="accent1"/>
                </a:solidFill>
              </a:rPr>
              <a:t>Transpondeur 7700 </a:t>
            </a:r>
          </a:p>
          <a:p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490886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3291F-CFB9-7741-A453-10B9508F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5E3FD-B093-1D42-9FCD-72E21215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trike="sngStrike" dirty="0"/>
              <a:t>Règlementation		=&gt;		02 Février</a:t>
            </a:r>
          </a:p>
          <a:p>
            <a:r>
              <a:rPr lang="fr-FR" strike="sngStrike" dirty="0"/>
              <a:t>Espaces Aériens		=&gt; 		08-09 Février</a:t>
            </a:r>
          </a:p>
          <a:p>
            <a:r>
              <a:rPr lang="fr-FR" strike="sngStrike" dirty="0"/>
              <a:t>Météorologie		=&gt;		15-16 Février</a:t>
            </a:r>
          </a:p>
          <a:p>
            <a:r>
              <a:rPr lang="fr-FR" strike="sngStrike" dirty="0"/>
              <a:t>Aérodynamique		=&gt;		07-08 Mars</a:t>
            </a:r>
          </a:p>
          <a:p>
            <a:r>
              <a:rPr lang="fr-FR" strike="sngStrike" dirty="0"/>
              <a:t>Altimétrie			=&gt;	 	22 Mars</a:t>
            </a:r>
          </a:p>
          <a:p>
            <a:r>
              <a:rPr lang="fr-FR" strike="sngStrike" dirty="0"/>
              <a:t>Altimétrie 2		=&gt;		29 Mars</a:t>
            </a:r>
          </a:p>
          <a:p>
            <a:r>
              <a:rPr lang="fr-FR" strike="sngStrike" dirty="0"/>
              <a:t>Navigation			=&gt;		05 Avril</a:t>
            </a:r>
          </a:p>
          <a:p>
            <a:r>
              <a:rPr lang="fr-FR" strike="sngStrike" dirty="0"/>
              <a:t>Phraséologie		=&gt;		26 Avril</a:t>
            </a:r>
          </a:p>
          <a:p>
            <a:r>
              <a:rPr lang="fr-FR" dirty="0"/>
              <a:t>Forum Sécurité		=&gt;		Fin Mai(en commun)</a:t>
            </a:r>
          </a:p>
        </p:txBody>
      </p:sp>
    </p:spTree>
    <p:extLst>
      <p:ext uri="{BB962C8B-B14F-4D97-AF65-F5344CB8AC3E}">
        <p14:creationId xmlns:p14="http://schemas.microsoft.com/office/powerpoint/2010/main" val="372786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Alphabet </a:t>
            </a:r>
            <a:r>
              <a:rPr lang="en-US" sz="4000" b="1" dirty="0" err="1">
                <a:solidFill>
                  <a:srgbClr val="FFFFFF"/>
                </a:solidFill>
              </a:rPr>
              <a:t>Aéronautique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" name="Espace réservé du contenu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62613A9-72B7-4948-B983-381CCA45F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1242" y="2753936"/>
            <a:ext cx="10515600" cy="3894927"/>
          </a:xfrm>
        </p:spPr>
      </p:pic>
    </p:spTree>
    <p:extLst>
      <p:ext uri="{BB962C8B-B14F-4D97-AF65-F5344CB8AC3E}">
        <p14:creationId xmlns:p14="http://schemas.microsoft.com/office/powerpoint/2010/main" val="197434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Nombres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A2A57-07D4-2A48-ADC3-125EB365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5" y="2753935"/>
            <a:ext cx="10842171" cy="3663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7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De manière générale, les nombres sont transmis de manière individuelle: 204: deux-zéro-quatre; </a:t>
            </a:r>
          </a:p>
          <a:p>
            <a:r>
              <a:rPr lang="fr-FR" sz="1800" dirty="0">
                <a:solidFill>
                  <a:srgbClr val="000000"/>
                </a:solidFill>
              </a:rPr>
              <a:t>Le « un » se dit unité; </a:t>
            </a:r>
          </a:p>
          <a:p>
            <a:r>
              <a:rPr lang="fr-FR" sz="1800" dirty="0">
                <a:solidFill>
                  <a:srgbClr val="000000"/>
                </a:solidFill>
              </a:rPr>
              <a:t>Mille et cent peuvent être utilisés: 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2400: Deux Mille quatre cent; 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120000: Cent vingt mille. </a:t>
            </a:r>
          </a:p>
          <a:p>
            <a:r>
              <a:rPr lang="fr-FR" sz="1800" dirty="0">
                <a:solidFill>
                  <a:srgbClr val="000000"/>
                </a:solidFill>
              </a:rPr>
              <a:t>Cependant, des conventions sont admises en fonction de la nature du nombre à transmettre. 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  <a:hlinkClick r:id="rId4"/>
              </a:rPr>
              <a:t>https://www.ecologique-solidaire.gouv.fr/sites/default/files/SERA%20C%20s%C3%A9minaire%20AG.pdf</a:t>
            </a:r>
            <a:endParaRPr lang="fr-FR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fr-FR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1439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Nombres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A2A57-07D4-2A48-ADC3-125EB365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2753935"/>
            <a:ext cx="5005158" cy="36631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Les nombres sont transmis par énonciation de chacun des chiffres qui les composent sauf pour les multiples de cent, de mille et pour le code horaire. </a:t>
            </a:r>
          </a:p>
          <a:p>
            <a:r>
              <a:rPr lang="fr-FR" dirty="0"/>
              <a:t>Toutefois, pour les transpondeurs, les caps et calages altimétriques, les multiples de 100 doivent être énoncés. Cependant, la règle FRA 14035 (Transmission des nombres) permet de déroger à la règle SERA.14035, en énonçant les nombres comme auparavant. </a:t>
            </a:r>
          </a:p>
          <a:p>
            <a:r>
              <a:rPr lang="fr-FR" dirty="0">
                <a:solidFill>
                  <a:schemeClr val="accent2"/>
                </a:solidFill>
              </a:rPr>
              <a:t>« En langue française, un nombre peut être transmis comme on l’énonce dans la vie courante ou comme une suite de nombres. </a:t>
            </a:r>
          </a:p>
          <a:p>
            <a:r>
              <a:rPr lang="fr-FR" dirty="0"/>
              <a:t>Dès que la lisibilité des transmissions n’est pas satisfaisante ou en cas d’ambiguïté, la règle générale s’applique (SERA 14035: énoncer les chiffres des nombres). »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1A1B26-420D-FD46-8B22-E969D79A7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48" y="2501016"/>
            <a:ext cx="5222668" cy="4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17BE31F-A129-45DD-8071-A63EC47D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A163AC-F477-454A-9FB4-81324C00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09D7097-03A6-4239-A2E0-784E82C2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813887E5-2F5F-4C9D-92F5-F80D937A8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57A4F98D-BAD2-4F7F-93D3-FD86C479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BA2120E-6E1E-4A2B-9CD8-94C39AD80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64DA4AC-C3A7-46CE-96BA-018B8FCFE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73A5202-BD67-46B2-9FAB-C1B28AB4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01E70EE5-EE26-44BD-A18E-777A1A3D5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04A980C-59CB-46F2-A571-87612CDD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B353B73E-7D3C-4184-87FD-295B6B341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EF8F173-9834-4DD9-B995-3F8DAAAE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A9567B5-6E50-4B28-8AC5-CDC159A89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98F9214-A978-485D-814B-5FE3EC57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80A8AB3C-056D-4907-ACF6-ABD5BA905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CF51BEC3-1414-4B86-B1E1-0051FF181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F69D94F0-358D-4931-B5CA-5A223180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CFB12DB-F2CC-466C-828B-009EA7B5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43D8F6E9-0540-4297-A310-D7C9FA65A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077E47D8-A4D7-46C2-9EF0-AF1C777C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F1D21ED2-F5A9-4411-934F-B972429F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E2EDE38A-AE13-4408-9B8B-EE6F62C91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3630CEB6-A7D8-45A1-AC44-147C2AF13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118EC2-A2C7-4CDB-887C-21E0B0C43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7D642C1-20ED-4515-B19F-47B6CC834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Isosceles Triangle 22">
              <a:extLst>
                <a:ext uri="{FF2B5EF4-FFF2-40B4-BE49-F238E27FC236}">
                  <a16:creationId xmlns:a16="http://schemas.microsoft.com/office/drawing/2014/main" id="{0E5C6FE8-B8C9-4163-830B-3F8E408E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3A09EDA-AF27-4D31-8A57-4407E0574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Nombres</a:t>
            </a:r>
          </a:p>
        </p:txBody>
      </p:sp>
      <p:pic>
        <p:nvPicPr>
          <p:cNvPr id="5" name="Espace réservé du contenu 4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FAAF0392-5EB8-E240-A740-46EF918E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649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4E96D97-F857-4E6B-8220-4C2B4664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226" y="4137106"/>
            <a:ext cx="6281873" cy="2307066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/>
              <a:t>Equipement Radio Com</a:t>
            </a:r>
            <a:br>
              <a:rPr lang="fr-FR" dirty="0"/>
            </a:br>
            <a:endParaRPr lang="fr-FR" dirty="0"/>
          </a:p>
          <a:p>
            <a:r>
              <a:rPr lang="fr-FR" dirty="0"/>
              <a:t>Emetteur récepteur VHF (</a:t>
            </a:r>
            <a:r>
              <a:rPr lang="fr-FR" dirty="0" err="1"/>
              <a:t>very</a:t>
            </a:r>
            <a:r>
              <a:rPr lang="fr-FR" dirty="0"/>
              <a:t> high </a:t>
            </a:r>
            <a:r>
              <a:rPr lang="fr-FR" dirty="0" err="1"/>
              <a:t>frequency</a:t>
            </a:r>
            <a:r>
              <a:rPr lang="fr-FR" dirty="0"/>
              <a:t>) utilisant 2280 canaux espacés de 8,33KHz (anciennement 760 canaux espacés de 25kHz ); </a:t>
            </a:r>
          </a:p>
          <a:p>
            <a:r>
              <a:rPr lang="fr-FR" dirty="0"/>
              <a:t>Vérifier la configuration de votre radio: les incréments doivent être de 0,005 MHz en tournant la commande.</a:t>
            </a:r>
          </a:p>
          <a:p>
            <a:r>
              <a:rPr lang="fr-FR" dirty="0"/>
              <a:t>La plupart du temps le </a:t>
            </a:r>
            <a:r>
              <a:rPr lang="fr-FR" dirty="0" err="1"/>
              <a:t>squelch</a:t>
            </a:r>
            <a:r>
              <a:rPr lang="fr-FR" dirty="0"/>
              <a:t> est réglé assez bas, cependant le régler plus élevé permet d’augmenter la sensibilité de réception, surtout si la qualité de la transmission est mauvaise.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7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/>
              <a:t>Structure des messages </a:t>
            </a:r>
          </a:p>
        </p:txBody>
      </p:sp>
      <p:pic>
        <p:nvPicPr>
          <p:cNvPr id="62" name="Image 61" descr="Une image contenant tenant, écran, table, main&#10;&#10;Description générée automatiquement">
            <a:extLst>
              <a:ext uri="{FF2B5EF4-FFF2-40B4-BE49-F238E27FC236}">
                <a16:creationId xmlns:a16="http://schemas.microsoft.com/office/drawing/2014/main" id="{F1B32D5B-36DF-2344-85AD-529CCB149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 r="1" b="1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fr-FR" sz="1800"/>
            </a:br>
            <a:endParaRPr lang="fr-FR" sz="1800"/>
          </a:p>
          <a:p>
            <a:pPr marL="0" indent="0">
              <a:buNone/>
            </a:pPr>
            <a:endParaRPr lang="fr-FR" sz="1800"/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AA78BF4F-2E6A-0241-AB22-8561A55A3C8B}"/>
              </a:ext>
            </a:extLst>
          </p:cNvPr>
          <p:cNvSpPr txBox="1">
            <a:spLocks/>
          </p:cNvSpPr>
          <p:nvPr/>
        </p:nvSpPr>
        <p:spPr>
          <a:xfrm>
            <a:off x="4996543" y="4163786"/>
            <a:ext cx="7089094" cy="188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/>
          </a:p>
          <a:p>
            <a:endParaRPr lang="fr-FR" sz="1800"/>
          </a:p>
          <a:p>
            <a:r>
              <a:rPr lang="fr-FR" sz="1900"/>
              <a:t>Avant de prendre la fréquence: construire son message dans sa tête</a:t>
            </a:r>
          </a:p>
          <a:p>
            <a:r>
              <a:rPr lang="fr-FR" sz="1900"/>
              <a:t>Message initial:</a:t>
            </a:r>
          </a:p>
          <a:p>
            <a:r>
              <a:rPr lang="fr-FR" sz="1800" b="1">
                <a:solidFill>
                  <a:schemeClr val="accent1"/>
                </a:solidFill>
              </a:rPr>
              <a:t>&lt;appelé&gt;&lt;appelant&gt;&lt;type&gt;&lt;POB&gt;&lt;position,………….,information&gt;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896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Structure des messages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Pyrénées info, F-HARB Foxtrot </a:t>
            </a:r>
            <a:r>
              <a:rPr lang="fr-FR" sz="2000" dirty="0" err="1"/>
              <a:t>Hotel</a:t>
            </a:r>
            <a:r>
              <a:rPr lang="fr-FR" sz="2000" dirty="0"/>
              <a:t> Alpha Romeo Bravo </a:t>
            </a:r>
          </a:p>
          <a:p>
            <a:r>
              <a:rPr lang="fr-FR" sz="2000" dirty="0"/>
              <a:t>Message court: </a:t>
            </a:r>
            <a:r>
              <a:rPr lang="fr-FR" sz="2000" dirty="0">
                <a:solidFill>
                  <a:schemeClr val="accent1"/>
                </a:solidFill>
              </a:rPr>
              <a:t>PIL:</a:t>
            </a:r>
            <a:r>
              <a:rPr lang="fr-FR" sz="2000" dirty="0"/>
              <a:t> Pyrénées info, F-HARB, 5NM nord-est de vos installations, 5500ft, atterrissage complet, information Charlie 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CTL</a:t>
            </a:r>
            <a:r>
              <a:rPr lang="fr-FR" sz="2000" dirty="0"/>
              <a:t>: F-HARB, Pyrénées info, rappelez NE 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PIL:</a:t>
            </a:r>
            <a:r>
              <a:rPr lang="fr-FR" sz="2000" dirty="0"/>
              <a:t> Rappelle NE, F-HARB </a:t>
            </a:r>
            <a:br>
              <a:rPr lang="fr-FR" dirty="0"/>
            </a:br>
            <a:endParaRPr lang="fr-FR" dirty="0"/>
          </a:p>
          <a:p>
            <a:r>
              <a:rPr lang="fr-FR" sz="2000" dirty="0">
                <a:solidFill>
                  <a:schemeClr val="accent2"/>
                </a:solidFill>
              </a:rPr>
              <a:t>Vous n’êtes pas autorisé à raccourcir votre indicatif: reprenez celui que vous donnes le contrôleur 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Le premier contact se fait toujours avec votre indicatif complet. L’indicatif réduit est à l’initiative du contrôle. 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5378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Assurer la communication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05EEC0-4841-CC45-A923-10460C1B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br>
              <a:rPr lang="fr-FR" dirty="0"/>
            </a:br>
            <a:r>
              <a:rPr lang="fr-FR" sz="3600" dirty="0"/>
              <a:t>Ne pas hésiter à clarifier le message: pour la sécurité du vol:</a:t>
            </a:r>
            <a:br>
              <a:rPr lang="fr-FR" sz="3600" dirty="0"/>
            </a:br>
            <a:r>
              <a:rPr lang="fr-FR" sz="3600" dirty="0"/>
              <a:t> </a:t>
            </a:r>
          </a:p>
          <a:p>
            <a:pPr lvl="1"/>
            <a:r>
              <a:rPr lang="fr-FR" sz="3600" dirty="0">
                <a:solidFill>
                  <a:schemeClr val="accent1"/>
                </a:solidFill>
              </a:rPr>
              <a:t>PIL:</a:t>
            </a:r>
            <a:r>
              <a:rPr lang="fr-FR" sz="3600" dirty="0"/>
              <a:t> </a:t>
            </a:r>
            <a:r>
              <a:rPr lang="fr-FR" sz="3600" dirty="0">
                <a:solidFill>
                  <a:schemeClr val="accent1"/>
                </a:solidFill>
              </a:rPr>
              <a:t>Répétez lentement, s’il vous plait 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Confirmez ce que le contrôleur répète: </a:t>
            </a:r>
            <a:br>
              <a:rPr lang="fr-FR" sz="3600" dirty="0"/>
            </a:br>
            <a:endParaRPr lang="fr-FR" sz="3600" dirty="0"/>
          </a:p>
          <a:p>
            <a:pPr lvl="1"/>
            <a:r>
              <a:rPr lang="fr-FR" sz="3600" dirty="0">
                <a:solidFill>
                  <a:schemeClr val="accent1"/>
                </a:solidFill>
              </a:rPr>
              <a:t>PIL</a:t>
            </a:r>
            <a:r>
              <a:rPr lang="fr-FR" sz="3600" dirty="0"/>
              <a:t>/</a:t>
            </a:r>
            <a:r>
              <a:rPr lang="fr-FR" sz="3600" dirty="0">
                <a:solidFill>
                  <a:schemeClr val="accent2"/>
                </a:solidFill>
              </a:rPr>
              <a:t>CTL</a:t>
            </a:r>
            <a:r>
              <a:rPr lang="fr-FR" sz="3600" dirty="0"/>
              <a:t>: C’est correct </a:t>
            </a:r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  <a:p>
            <a:r>
              <a:rPr lang="fr-FR" dirty="0"/>
              <a:t>Exemple: </a:t>
            </a:r>
          </a:p>
          <a:p>
            <a:r>
              <a:rPr lang="fr-FR" dirty="0">
                <a:solidFill>
                  <a:schemeClr val="accent2"/>
                </a:solidFill>
              </a:rPr>
              <a:t>CTL: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F-HARB, Pyrénées tour, rappelez &lt;</a:t>
            </a:r>
            <a:r>
              <a:rPr lang="fr-FR" dirty="0" err="1">
                <a:solidFill>
                  <a:schemeClr val="accent2"/>
                </a:solidFill>
              </a:rPr>
              <a:t>shhhh</a:t>
            </a:r>
            <a:r>
              <a:rPr lang="fr-FR" dirty="0">
                <a:solidFill>
                  <a:schemeClr val="accent2"/>
                </a:solidFill>
              </a:rPr>
              <a:t>&gt; vent arrière &lt;</a:t>
            </a:r>
            <a:r>
              <a:rPr lang="fr-FR" dirty="0" err="1">
                <a:solidFill>
                  <a:schemeClr val="accent2"/>
                </a:solidFill>
              </a:rPr>
              <a:t>shhh</a:t>
            </a:r>
            <a:r>
              <a:rPr lang="fr-FR" dirty="0">
                <a:solidFill>
                  <a:schemeClr val="accent2"/>
                </a:solidFill>
              </a:rPr>
              <a:t>&gt; gauche, piste &lt;</a:t>
            </a:r>
            <a:r>
              <a:rPr lang="fr-FR" dirty="0" err="1">
                <a:solidFill>
                  <a:schemeClr val="accent2"/>
                </a:solidFill>
              </a:rPr>
              <a:t>shhhh</a:t>
            </a:r>
            <a:r>
              <a:rPr lang="fr-FR" dirty="0">
                <a:solidFill>
                  <a:schemeClr val="accent2"/>
                </a:solidFill>
              </a:rPr>
              <a:t>&gt; </a:t>
            </a:r>
          </a:p>
          <a:p>
            <a:r>
              <a:rPr lang="fr-FR" dirty="0">
                <a:solidFill>
                  <a:schemeClr val="accent1"/>
                </a:solidFill>
              </a:rPr>
              <a:t>PIL</a:t>
            </a:r>
            <a:r>
              <a:rPr lang="fr-FR" dirty="0"/>
              <a:t>: </a:t>
            </a:r>
            <a:r>
              <a:rPr lang="fr-FR" dirty="0">
                <a:solidFill>
                  <a:schemeClr val="accent1"/>
                </a:solidFill>
              </a:rPr>
              <a:t>Répétez, F-HARB </a:t>
            </a:r>
          </a:p>
          <a:p>
            <a:r>
              <a:rPr lang="fr-FR" dirty="0">
                <a:solidFill>
                  <a:schemeClr val="accent2"/>
                </a:solidFill>
              </a:rPr>
              <a:t>CTL</a:t>
            </a:r>
            <a:r>
              <a:rPr lang="fr-FR" dirty="0"/>
              <a:t>: </a:t>
            </a:r>
            <a:r>
              <a:rPr lang="fr-FR" dirty="0">
                <a:solidFill>
                  <a:schemeClr val="accent2"/>
                </a:solidFill>
              </a:rPr>
              <a:t>F-HARB, Pyrénées tour, rappelez début de vent arrière main gauche piste 13. </a:t>
            </a:r>
          </a:p>
          <a:p>
            <a:r>
              <a:rPr lang="fr-FR" dirty="0">
                <a:solidFill>
                  <a:schemeClr val="accent1"/>
                </a:solidFill>
              </a:rPr>
              <a:t>PIL: Piste 13, rappelle début de vent arrière, F-HARB 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7164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2274</Words>
  <Application>Microsoft Macintosh PowerPoint</Application>
  <PresentationFormat>Grand écran</PresentationFormat>
  <Paragraphs>274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ULM NORD LORRAINE</vt:lpstr>
      <vt:lpstr>Phraséologie VFR</vt:lpstr>
      <vt:lpstr>Alphabet Aéronautique </vt:lpstr>
      <vt:lpstr>Nombres </vt:lpstr>
      <vt:lpstr>Nombres </vt:lpstr>
      <vt:lpstr>Nombres</vt:lpstr>
      <vt:lpstr>Structure des messages </vt:lpstr>
      <vt:lpstr>Structure des messages </vt:lpstr>
      <vt:lpstr>Assurer la communication </vt:lpstr>
      <vt:lpstr>Le collationnement</vt:lpstr>
      <vt:lpstr>Le collationnement</vt:lpstr>
      <vt:lpstr>Le collationnement</vt:lpstr>
      <vt:lpstr>Le changement de fréquence</vt:lpstr>
      <vt:lpstr>Auto information Aircraft to Aircraft A/A</vt:lpstr>
      <vt:lpstr> Transpondeur</vt:lpstr>
      <vt:lpstr> Vérification de l’altitude transpondeur</vt:lpstr>
      <vt:lpstr> Information de trafic</vt:lpstr>
      <vt:lpstr>Météo</vt:lpstr>
      <vt:lpstr> ATIS</vt:lpstr>
      <vt:lpstr> Ecart de route</vt:lpstr>
      <vt:lpstr> Break Break</vt:lpstr>
      <vt:lpstr> Alerte sécurité</vt:lpstr>
      <vt:lpstr> Ecole</vt:lpstr>
      <vt:lpstr>Demander de l’aide</vt:lpstr>
      <vt:lpstr> Panne Radio</vt:lpstr>
      <vt:lpstr>Urgence et detresse</vt:lpstr>
      <vt:lpstr>Urgence et détresse: structure des messages</vt:lpstr>
      <vt:lpstr>AGENDA prévisionnel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ULM NORD LORRAINE</dc:title>
  <dc:creator>pascal.lanser@orange.fr</dc:creator>
  <cp:lastModifiedBy>pascal.lanser@orange.fr</cp:lastModifiedBy>
  <cp:revision>6</cp:revision>
  <dcterms:created xsi:type="dcterms:W3CDTF">2020-04-25T09:07:04Z</dcterms:created>
  <dcterms:modified xsi:type="dcterms:W3CDTF">2020-04-26T10:00:26Z</dcterms:modified>
</cp:coreProperties>
</file>