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9" r:id="rId3"/>
    <p:sldId id="260" r:id="rId4"/>
    <p:sldId id="261" r:id="rId5"/>
    <p:sldId id="269" r:id="rId6"/>
    <p:sldId id="276" r:id="rId7"/>
    <p:sldId id="271" r:id="rId8"/>
    <p:sldId id="266" r:id="rId9"/>
    <p:sldId id="267" r:id="rId10"/>
    <p:sldId id="268" r:id="rId11"/>
    <p:sldId id="262" r:id="rId12"/>
    <p:sldId id="265" r:id="rId13"/>
    <p:sldId id="263" r:id="rId14"/>
    <p:sldId id="264" r:id="rId15"/>
    <p:sldId id="270" r:id="rId16"/>
    <p:sldId id="272" r:id="rId17"/>
    <p:sldId id="273" r:id="rId18"/>
    <p:sldId id="274" r:id="rId19"/>
    <p:sldId id="275" r:id="rId20"/>
    <p:sldId id="277"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76"/>
    <p:restoredTop sz="94655"/>
  </p:normalViewPr>
  <p:slideViewPr>
    <p:cSldViewPr snapToGrid="0" snapToObjects="1">
      <p:cViewPr varScale="1">
        <p:scale>
          <a:sx n="63" d="100"/>
          <a:sy n="63" d="100"/>
        </p:scale>
        <p:origin x="184" y="840"/>
      </p:cViewPr>
      <p:guideLst/>
    </p:cSldViewPr>
  </p:slideViewPr>
  <p:notesTextViewPr>
    <p:cViewPr>
      <p:scale>
        <a:sx n="1" d="1"/>
        <a:sy n="1" d="1"/>
      </p:scale>
      <p:origin x="0" y="0"/>
    </p:cViewPr>
  </p:notesTextViewPr>
  <p:notesViewPr>
    <p:cSldViewPr snapToGrid="0" snapToObjects="1">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4C8857F-0504-2D48-98B8-7769AD89D3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DA28F76-D707-2B45-B999-A835D41875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F059E3-5B0B-9C4F-8522-1F7F091BE053}" type="datetimeFigureOut">
              <a:rPr lang="fr-FR" smtClean="0"/>
              <a:t>04/12/2022</a:t>
            </a:fld>
            <a:endParaRPr lang="fr-FR"/>
          </a:p>
        </p:txBody>
      </p:sp>
      <p:sp>
        <p:nvSpPr>
          <p:cNvPr id="4" name="Espace réservé du pied de page 3">
            <a:extLst>
              <a:ext uri="{FF2B5EF4-FFF2-40B4-BE49-F238E27FC236}">
                <a16:creationId xmlns:a16="http://schemas.microsoft.com/office/drawing/2014/main" id="{EDD9CCE9-05CB-5A47-97F7-95C0D2DFA9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8E30114-6AE2-1E4E-86BD-5822C866DD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204FD-2A22-9949-BF37-4B7A59403E56}" type="slidenum">
              <a:rPr lang="fr-FR" smtClean="0"/>
              <a:t>‹N°›</a:t>
            </a:fld>
            <a:endParaRPr lang="fr-FR"/>
          </a:p>
        </p:txBody>
      </p:sp>
    </p:spTree>
    <p:extLst>
      <p:ext uri="{BB962C8B-B14F-4D97-AF65-F5344CB8AC3E}">
        <p14:creationId xmlns:p14="http://schemas.microsoft.com/office/powerpoint/2010/main" val="1805687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D71F5-4435-3544-BE99-78BC1EECB963}" type="datetimeFigureOut">
              <a:rPr lang="fr-FR" smtClean="0"/>
              <a:t>04/12/2022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ACA77-6E9B-8746-8C21-7E7111CFCAEE}" type="slidenum">
              <a:rPr lang="fr-FR" smtClean="0"/>
              <a:t>‹N°›</a:t>
            </a:fld>
            <a:endParaRPr lang="fr-FR"/>
          </a:p>
        </p:txBody>
      </p:sp>
    </p:spTree>
    <p:extLst>
      <p:ext uri="{BB962C8B-B14F-4D97-AF65-F5344CB8AC3E}">
        <p14:creationId xmlns:p14="http://schemas.microsoft.com/office/powerpoint/2010/main" val="46178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20</a:t>
            </a:fld>
            <a:endParaRPr lang="fr-FR"/>
          </a:p>
        </p:txBody>
      </p:sp>
    </p:spTree>
    <p:extLst>
      <p:ext uri="{BB962C8B-B14F-4D97-AF65-F5344CB8AC3E}">
        <p14:creationId xmlns:p14="http://schemas.microsoft.com/office/powerpoint/2010/main" val="9671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DF454-21E7-0B4A-960F-52C2F5C07A3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3E72450-123A-644F-A182-C0A5DBE05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714C898-2FA8-3F48-80A6-4A4F2C4634C3}"/>
              </a:ext>
            </a:extLst>
          </p:cNvPr>
          <p:cNvSpPr>
            <a:spLocks noGrp="1"/>
          </p:cNvSpPr>
          <p:nvPr>
            <p:ph type="dt" sz="half" idx="10"/>
          </p:nvPr>
        </p:nvSpPr>
        <p:spPr/>
        <p:txBody>
          <a:bodyPr/>
          <a:lstStyle/>
          <a:p>
            <a:fld id="{B0DB584C-AB10-C140-BC80-E462AF06F422}" type="datetimeFigureOut">
              <a:rPr lang="fr-FR" smtClean="0"/>
              <a:t>04/12/2022</a:t>
            </a:fld>
            <a:endParaRPr lang="fr-FR"/>
          </a:p>
        </p:txBody>
      </p:sp>
      <p:sp>
        <p:nvSpPr>
          <p:cNvPr id="5" name="Espace réservé du pied de page 4">
            <a:extLst>
              <a:ext uri="{FF2B5EF4-FFF2-40B4-BE49-F238E27FC236}">
                <a16:creationId xmlns:a16="http://schemas.microsoft.com/office/drawing/2014/main" id="{724ED65D-6FCB-D74F-B8C4-2E9FA3260F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20BB39-5178-1648-B977-168580C8008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07618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55FAB-BD21-6C47-A008-76437586191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4F40D72-694A-4C4D-89BF-B2D12FC254D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D36FDB-F00C-1344-A2EC-3D141A4CEBEE}"/>
              </a:ext>
            </a:extLst>
          </p:cNvPr>
          <p:cNvSpPr>
            <a:spLocks noGrp="1"/>
          </p:cNvSpPr>
          <p:nvPr>
            <p:ph type="dt" sz="half" idx="10"/>
          </p:nvPr>
        </p:nvSpPr>
        <p:spPr/>
        <p:txBody>
          <a:bodyPr/>
          <a:lstStyle/>
          <a:p>
            <a:fld id="{B0DB584C-AB10-C140-BC80-E462AF06F422}" type="datetimeFigureOut">
              <a:rPr lang="fr-FR" smtClean="0"/>
              <a:t>04/12/2022</a:t>
            </a:fld>
            <a:endParaRPr lang="fr-FR"/>
          </a:p>
        </p:txBody>
      </p:sp>
      <p:sp>
        <p:nvSpPr>
          <p:cNvPr id="5" name="Espace réservé du pied de page 4">
            <a:extLst>
              <a:ext uri="{FF2B5EF4-FFF2-40B4-BE49-F238E27FC236}">
                <a16:creationId xmlns:a16="http://schemas.microsoft.com/office/drawing/2014/main" id="{9A060AA3-68D1-4744-84C4-FDC9BB3398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CF749B-04EE-BE47-A6FB-5EF1E42218AE}"/>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94118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7219203-FA10-D148-B972-8C31A94CCB0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84A26E3-AF6C-A246-9B42-925BB7A4B64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2C73C3-A48B-3F48-9AB1-5600572DD2A1}"/>
              </a:ext>
            </a:extLst>
          </p:cNvPr>
          <p:cNvSpPr>
            <a:spLocks noGrp="1"/>
          </p:cNvSpPr>
          <p:nvPr>
            <p:ph type="dt" sz="half" idx="10"/>
          </p:nvPr>
        </p:nvSpPr>
        <p:spPr/>
        <p:txBody>
          <a:bodyPr/>
          <a:lstStyle/>
          <a:p>
            <a:fld id="{B0DB584C-AB10-C140-BC80-E462AF06F422}" type="datetimeFigureOut">
              <a:rPr lang="fr-FR" smtClean="0"/>
              <a:t>04/12/2022</a:t>
            </a:fld>
            <a:endParaRPr lang="fr-FR"/>
          </a:p>
        </p:txBody>
      </p:sp>
      <p:sp>
        <p:nvSpPr>
          <p:cNvPr id="5" name="Espace réservé du pied de page 4">
            <a:extLst>
              <a:ext uri="{FF2B5EF4-FFF2-40B4-BE49-F238E27FC236}">
                <a16:creationId xmlns:a16="http://schemas.microsoft.com/office/drawing/2014/main" id="{524F35AB-4A9C-D74E-BB3D-FECC0FA971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A1ECAA-F991-1D46-86A7-26EB60E7BF0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04140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8F893-3763-3F43-8C4D-9B9E305BA1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B6F1D2-3B6E-D344-8543-E963EF99F92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2B76CD-C035-2444-B389-379EE68FD2D7}"/>
              </a:ext>
            </a:extLst>
          </p:cNvPr>
          <p:cNvSpPr>
            <a:spLocks noGrp="1"/>
          </p:cNvSpPr>
          <p:nvPr>
            <p:ph type="dt" sz="half" idx="10"/>
          </p:nvPr>
        </p:nvSpPr>
        <p:spPr/>
        <p:txBody>
          <a:bodyPr/>
          <a:lstStyle/>
          <a:p>
            <a:fld id="{B0DB584C-AB10-C140-BC80-E462AF06F422}" type="datetimeFigureOut">
              <a:rPr lang="fr-FR" smtClean="0"/>
              <a:t>04/12/2022</a:t>
            </a:fld>
            <a:endParaRPr lang="fr-FR"/>
          </a:p>
        </p:txBody>
      </p:sp>
      <p:sp>
        <p:nvSpPr>
          <p:cNvPr id="5" name="Espace réservé du pied de page 4">
            <a:extLst>
              <a:ext uri="{FF2B5EF4-FFF2-40B4-BE49-F238E27FC236}">
                <a16:creationId xmlns:a16="http://schemas.microsoft.com/office/drawing/2014/main" id="{B870609A-0E0D-DC49-BFD9-DF1F4BCBDA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9E457C-47DF-504B-B91B-BB797F430F9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9014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99B0C-8CFD-324A-BF7F-3751813A875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6ABA009-D318-CD41-AB08-B57A2DBBF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4269352-9947-B048-892D-11397A11A48E}"/>
              </a:ext>
            </a:extLst>
          </p:cNvPr>
          <p:cNvSpPr>
            <a:spLocks noGrp="1"/>
          </p:cNvSpPr>
          <p:nvPr>
            <p:ph type="dt" sz="half" idx="10"/>
          </p:nvPr>
        </p:nvSpPr>
        <p:spPr/>
        <p:txBody>
          <a:bodyPr/>
          <a:lstStyle/>
          <a:p>
            <a:fld id="{B0DB584C-AB10-C140-BC80-E462AF06F422}" type="datetimeFigureOut">
              <a:rPr lang="fr-FR" smtClean="0"/>
              <a:t>04/12/2022</a:t>
            </a:fld>
            <a:endParaRPr lang="fr-FR"/>
          </a:p>
        </p:txBody>
      </p:sp>
      <p:sp>
        <p:nvSpPr>
          <p:cNvPr id="5" name="Espace réservé du pied de page 4">
            <a:extLst>
              <a:ext uri="{FF2B5EF4-FFF2-40B4-BE49-F238E27FC236}">
                <a16:creationId xmlns:a16="http://schemas.microsoft.com/office/drawing/2014/main" id="{E8EA0261-DB32-9044-9A63-C64F4E3431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EBCC9D-C16E-9840-9846-2FA9D100212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576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59BA8-10BC-144F-8F62-06BBDDADD5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B306301-7662-FF4B-AAE5-12754A586DD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671C27-664A-6243-94E5-8BB7C175BE8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E0217D7-0F45-4D44-91CD-645A240B8853}"/>
              </a:ext>
            </a:extLst>
          </p:cNvPr>
          <p:cNvSpPr>
            <a:spLocks noGrp="1"/>
          </p:cNvSpPr>
          <p:nvPr>
            <p:ph type="dt" sz="half" idx="10"/>
          </p:nvPr>
        </p:nvSpPr>
        <p:spPr/>
        <p:txBody>
          <a:bodyPr/>
          <a:lstStyle/>
          <a:p>
            <a:fld id="{B0DB584C-AB10-C140-BC80-E462AF06F422}" type="datetimeFigureOut">
              <a:rPr lang="fr-FR" smtClean="0"/>
              <a:t>04/12/2022</a:t>
            </a:fld>
            <a:endParaRPr lang="fr-FR"/>
          </a:p>
        </p:txBody>
      </p:sp>
      <p:sp>
        <p:nvSpPr>
          <p:cNvPr id="6" name="Espace réservé du pied de page 5">
            <a:extLst>
              <a:ext uri="{FF2B5EF4-FFF2-40B4-BE49-F238E27FC236}">
                <a16:creationId xmlns:a16="http://schemas.microsoft.com/office/drawing/2014/main" id="{D7BC3B8F-9449-4443-9E03-8598D21239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5DF0D6-F257-BE47-85D6-329314C6402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41574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3FFB6-4EF3-924B-9640-AB9B9A6AAD6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041D2F9-C69E-3B41-9785-B510A6EED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3F5C07F-354F-0F45-A8F3-9B8D94963BB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4E63260-E0A5-134C-8058-9D9CC64240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9E425B5-9CD5-CA47-8C4C-A592591A8C7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A4BB86B-EBD6-B14D-B6FC-488C31FE1A6E}"/>
              </a:ext>
            </a:extLst>
          </p:cNvPr>
          <p:cNvSpPr>
            <a:spLocks noGrp="1"/>
          </p:cNvSpPr>
          <p:nvPr>
            <p:ph type="dt" sz="half" idx="10"/>
          </p:nvPr>
        </p:nvSpPr>
        <p:spPr/>
        <p:txBody>
          <a:bodyPr/>
          <a:lstStyle/>
          <a:p>
            <a:fld id="{B0DB584C-AB10-C140-BC80-E462AF06F422}" type="datetimeFigureOut">
              <a:rPr lang="fr-FR" smtClean="0"/>
              <a:t>04/12/2022</a:t>
            </a:fld>
            <a:endParaRPr lang="fr-FR"/>
          </a:p>
        </p:txBody>
      </p:sp>
      <p:sp>
        <p:nvSpPr>
          <p:cNvPr id="8" name="Espace réservé du pied de page 7">
            <a:extLst>
              <a:ext uri="{FF2B5EF4-FFF2-40B4-BE49-F238E27FC236}">
                <a16:creationId xmlns:a16="http://schemas.microsoft.com/office/drawing/2014/main" id="{6E874E5E-F85D-964C-8D69-CEF2F24C908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DF46253-54B8-A349-A9CF-5BE27C13208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24169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AF917-3F19-D64A-8A8C-7B02AA00539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7BD900-A62A-E347-8409-F399B1FDC684}"/>
              </a:ext>
            </a:extLst>
          </p:cNvPr>
          <p:cNvSpPr>
            <a:spLocks noGrp="1"/>
          </p:cNvSpPr>
          <p:nvPr>
            <p:ph type="dt" sz="half" idx="10"/>
          </p:nvPr>
        </p:nvSpPr>
        <p:spPr/>
        <p:txBody>
          <a:bodyPr/>
          <a:lstStyle/>
          <a:p>
            <a:fld id="{B0DB584C-AB10-C140-BC80-E462AF06F422}" type="datetimeFigureOut">
              <a:rPr lang="fr-FR" smtClean="0"/>
              <a:t>04/12/2022</a:t>
            </a:fld>
            <a:endParaRPr lang="fr-FR"/>
          </a:p>
        </p:txBody>
      </p:sp>
      <p:sp>
        <p:nvSpPr>
          <p:cNvPr id="4" name="Espace réservé du pied de page 3">
            <a:extLst>
              <a:ext uri="{FF2B5EF4-FFF2-40B4-BE49-F238E27FC236}">
                <a16:creationId xmlns:a16="http://schemas.microsoft.com/office/drawing/2014/main" id="{C3135976-A505-ED49-BDF3-340F8E50438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A020047-AB28-B548-A198-E5CD6B6C4A52}"/>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59088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591C79-00BC-DF47-B047-D9B17A42FE38}"/>
              </a:ext>
            </a:extLst>
          </p:cNvPr>
          <p:cNvSpPr>
            <a:spLocks noGrp="1"/>
          </p:cNvSpPr>
          <p:nvPr>
            <p:ph type="dt" sz="half" idx="10"/>
          </p:nvPr>
        </p:nvSpPr>
        <p:spPr/>
        <p:txBody>
          <a:bodyPr/>
          <a:lstStyle/>
          <a:p>
            <a:fld id="{B0DB584C-AB10-C140-BC80-E462AF06F422}" type="datetimeFigureOut">
              <a:rPr lang="fr-FR" smtClean="0"/>
              <a:t>04/12/2022</a:t>
            </a:fld>
            <a:endParaRPr lang="fr-FR"/>
          </a:p>
        </p:txBody>
      </p:sp>
      <p:sp>
        <p:nvSpPr>
          <p:cNvPr id="3" name="Espace réservé du pied de page 2">
            <a:extLst>
              <a:ext uri="{FF2B5EF4-FFF2-40B4-BE49-F238E27FC236}">
                <a16:creationId xmlns:a16="http://schemas.microsoft.com/office/drawing/2014/main" id="{B5BB7C89-19D2-224A-8F63-4DC4CCB7BE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A56B72C-5E65-8248-857E-6D2FE694B1FA}"/>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18885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B2DB6-2E65-794F-BEDD-A95CA007140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AFEEB06-F303-FA40-9450-1608B98D4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CC81B1A-D3F8-6348-93E3-B99ABC8F7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145E02-0F29-134C-9BA4-3BA24BBC8E74}"/>
              </a:ext>
            </a:extLst>
          </p:cNvPr>
          <p:cNvSpPr>
            <a:spLocks noGrp="1"/>
          </p:cNvSpPr>
          <p:nvPr>
            <p:ph type="dt" sz="half" idx="10"/>
          </p:nvPr>
        </p:nvSpPr>
        <p:spPr/>
        <p:txBody>
          <a:bodyPr/>
          <a:lstStyle/>
          <a:p>
            <a:fld id="{B0DB584C-AB10-C140-BC80-E462AF06F422}" type="datetimeFigureOut">
              <a:rPr lang="fr-FR" smtClean="0"/>
              <a:t>04/12/2022</a:t>
            </a:fld>
            <a:endParaRPr lang="fr-FR"/>
          </a:p>
        </p:txBody>
      </p:sp>
      <p:sp>
        <p:nvSpPr>
          <p:cNvPr id="6" name="Espace réservé du pied de page 5">
            <a:extLst>
              <a:ext uri="{FF2B5EF4-FFF2-40B4-BE49-F238E27FC236}">
                <a16:creationId xmlns:a16="http://schemas.microsoft.com/office/drawing/2014/main" id="{A93C7AD1-843F-C64E-B2F7-66BCC91164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05BE1B-A12A-1749-8882-7F4E6A2A4DC4}"/>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27693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850D9-CBF4-3048-876B-D82F2DD9F15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A1D8C11-D669-D545-8EB8-C6CD6B592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F915E1B-D6DD-DA4D-9676-C78B6D0FC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099E46C-7C99-E34C-9E32-D7830C1323FF}"/>
              </a:ext>
            </a:extLst>
          </p:cNvPr>
          <p:cNvSpPr>
            <a:spLocks noGrp="1"/>
          </p:cNvSpPr>
          <p:nvPr>
            <p:ph type="dt" sz="half" idx="10"/>
          </p:nvPr>
        </p:nvSpPr>
        <p:spPr/>
        <p:txBody>
          <a:bodyPr/>
          <a:lstStyle/>
          <a:p>
            <a:fld id="{B0DB584C-AB10-C140-BC80-E462AF06F422}" type="datetimeFigureOut">
              <a:rPr lang="fr-FR" smtClean="0"/>
              <a:t>04/12/2022</a:t>
            </a:fld>
            <a:endParaRPr lang="fr-FR"/>
          </a:p>
        </p:txBody>
      </p:sp>
      <p:sp>
        <p:nvSpPr>
          <p:cNvPr id="6" name="Espace réservé du pied de page 5">
            <a:extLst>
              <a:ext uri="{FF2B5EF4-FFF2-40B4-BE49-F238E27FC236}">
                <a16:creationId xmlns:a16="http://schemas.microsoft.com/office/drawing/2014/main" id="{E39C7F1E-682A-6C4B-8345-DD6B7AAF0D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2C9784-598B-FB4A-B6CB-35DEACBB6FC3}"/>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125403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l="-4000" r="-4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8573DE7-62DE-0F46-8A1A-0DBB38DF4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E8E37F1-AC3A-0D41-AC47-54AD66890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3E6927-7249-8347-9A3C-0749A72D9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B584C-AB10-C140-BC80-E462AF06F422}" type="datetimeFigureOut">
              <a:rPr lang="fr-FR" smtClean="0"/>
              <a:t>04/12/2022</a:t>
            </a:fld>
            <a:endParaRPr lang="fr-FR"/>
          </a:p>
        </p:txBody>
      </p:sp>
      <p:sp>
        <p:nvSpPr>
          <p:cNvPr id="5" name="Espace réservé du pied de page 4">
            <a:extLst>
              <a:ext uri="{FF2B5EF4-FFF2-40B4-BE49-F238E27FC236}">
                <a16:creationId xmlns:a16="http://schemas.microsoft.com/office/drawing/2014/main" id="{2F728DFF-4BE9-C245-801E-60B94095F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3AF5409-DBC8-3E4F-93CA-CD7454BB5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06CC6-7C9E-F049-B0A9-0F299594BCC5}" type="slidenum">
              <a:rPr lang="fr-FR" smtClean="0"/>
              <a:t>‹N°›</a:t>
            </a:fld>
            <a:endParaRPr lang="fr-FR"/>
          </a:p>
        </p:txBody>
      </p:sp>
    </p:spTree>
    <p:extLst>
      <p:ext uri="{BB962C8B-B14F-4D97-AF65-F5344CB8AC3E}">
        <p14:creationId xmlns:p14="http://schemas.microsoft.com/office/powerpoint/2010/main" val="3575861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fr.wikipedia.org/wiki/QNE" TargetMode="External"/><Relationship Id="rId3" Type="http://schemas.openxmlformats.org/officeDocument/2006/relationships/image" Target="../media/image3.svg"/><Relationship Id="rId7" Type="http://schemas.openxmlformats.org/officeDocument/2006/relationships/hyperlink" Target="https://fr.wikipedia.org/wiki/G%C3%A9olocalisation"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fr.wikipedia.org/wiki/Contr%C3%B4le_du_trafic_a%C3%A9rien" TargetMode="External"/><Relationship Id="rId5" Type="http://schemas.openxmlformats.org/officeDocument/2006/relationships/hyperlink" Target="https://fr.wikipedia.org/wiki/Radar_secondaire" TargetMode="External"/><Relationship Id="rId4" Type="http://schemas.openxmlformats.org/officeDocument/2006/relationships/hyperlink" Target="https://fr.wikipedia.org/wiki/A%C3%A9ronef" TargetMode="External"/><Relationship Id="rId9" Type="http://schemas.openxmlformats.org/officeDocument/2006/relationships/hyperlink" Target="https://fr.wikipedia.org/wiki/Syst%C3%A8me_de_positionnement_par_satellit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l="-4000" r="-4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A44DC-BF3E-004E-B273-3FE93B310BC6}"/>
              </a:ext>
            </a:extLst>
          </p:cNvPr>
          <p:cNvSpPr>
            <a:spLocks noGrp="1"/>
          </p:cNvSpPr>
          <p:nvPr>
            <p:ph type="ctrTitle"/>
          </p:nvPr>
        </p:nvSpPr>
        <p:spPr>
          <a:xfrm>
            <a:off x="1524000" y="2536994"/>
            <a:ext cx="9144000" cy="2387600"/>
          </a:xfrm>
        </p:spPr>
        <p:txBody>
          <a:bodyPr/>
          <a:lstStyle/>
          <a:p>
            <a:r>
              <a:rPr lang="fr-FR" dirty="0">
                <a:solidFill>
                  <a:schemeClr val="tx1">
                    <a:alpha val="50000"/>
                  </a:schemeClr>
                </a:solidFill>
              </a:rPr>
              <a:t>ULM NORD LORRAINE</a:t>
            </a:r>
          </a:p>
        </p:txBody>
      </p:sp>
      <p:sp>
        <p:nvSpPr>
          <p:cNvPr id="3" name="Sous-titre 2">
            <a:extLst>
              <a:ext uri="{FF2B5EF4-FFF2-40B4-BE49-F238E27FC236}">
                <a16:creationId xmlns:a16="http://schemas.microsoft.com/office/drawing/2014/main" id="{DEFA0A53-5AD6-5A4B-85BC-CE2E8D64C732}"/>
              </a:ext>
            </a:extLst>
          </p:cNvPr>
          <p:cNvSpPr>
            <a:spLocks noGrp="1"/>
          </p:cNvSpPr>
          <p:nvPr>
            <p:ph type="subTitle" idx="1"/>
          </p:nvPr>
        </p:nvSpPr>
        <p:spPr>
          <a:xfrm>
            <a:off x="4138861" y="4999146"/>
            <a:ext cx="3914277" cy="1106970"/>
          </a:xfrm>
        </p:spPr>
        <p:txBody>
          <a:bodyPr wrap="none" anchor="ctr" anchorCtr="0">
            <a:spAutoFit/>
          </a:bodyPr>
          <a:lstStyle/>
          <a:p>
            <a:r>
              <a:rPr lang="fr-FR" sz="3200" dirty="0">
                <a:solidFill>
                  <a:schemeClr val="tx1">
                    <a:alpha val="59000"/>
                  </a:schemeClr>
                </a:solidFill>
              </a:rPr>
              <a:t>Cours théoriques ULM</a:t>
            </a:r>
          </a:p>
          <a:p>
            <a:r>
              <a:rPr lang="fr-FR" sz="3200" dirty="0">
                <a:solidFill>
                  <a:schemeClr val="tx1">
                    <a:alpha val="59000"/>
                  </a:schemeClr>
                </a:solidFill>
              </a:rPr>
              <a:t>Règlementation</a:t>
            </a:r>
          </a:p>
        </p:txBody>
      </p:sp>
      <p:sp>
        <p:nvSpPr>
          <p:cNvPr id="4" name="ZoneTexte 3">
            <a:extLst>
              <a:ext uri="{FF2B5EF4-FFF2-40B4-BE49-F238E27FC236}">
                <a16:creationId xmlns:a16="http://schemas.microsoft.com/office/drawing/2014/main" id="{152ACDDC-D1A3-7146-842C-E3E69A0967E4}"/>
              </a:ext>
            </a:extLst>
          </p:cNvPr>
          <p:cNvSpPr txBox="1"/>
          <p:nvPr/>
        </p:nvSpPr>
        <p:spPr>
          <a:xfrm>
            <a:off x="9787467" y="6180667"/>
            <a:ext cx="1962589" cy="369332"/>
          </a:xfrm>
          <a:prstGeom prst="rect">
            <a:avLst/>
          </a:prstGeom>
          <a:noFill/>
        </p:spPr>
        <p:txBody>
          <a:bodyPr wrap="none" rtlCol="0">
            <a:spAutoFit/>
          </a:bodyPr>
          <a:lstStyle/>
          <a:p>
            <a:r>
              <a:rPr lang="fr-FR" dirty="0"/>
              <a:t>04 Décembre 2022</a:t>
            </a:r>
          </a:p>
        </p:txBody>
      </p:sp>
    </p:spTree>
    <p:extLst>
      <p:ext uri="{BB962C8B-B14F-4D97-AF65-F5344CB8AC3E}">
        <p14:creationId xmlns:p14="http://schemas.microsoft.com/office/powerpoint/2010/main" val="220567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631826"/>
            <a:ext cx="10515600" cy="855798"/>
          </a:xfrm>
        </p:spPr>
        <p:txBody>
          <a:bodyPr>
            <a:normAutofit/>
          </a:bodyPr>
          <a:lstStyle/>
          <a:p>
            <a:r>
              <a:rPr lang="fr-FR"/>
              <a:t>Emport documents en vol</a:t>
            </a:r>
            <a:endParaRPr lang="fr-FR" dirty="0"/>
          </a:p>
        </p:txBody>
      </p:sp>
      <p:pic>
        <p:nvPicPr>
          <p:cNvPr id="6" name="Espace réservé du contenu 5" descr="Une image contenant texte, capture d’écran&#10;&#10;Description générée automatiquement">
            <a:extLst>
              <a:ext uri="{FF2B5EF4-FFF2-40B4-BE49-F238E27FC236}">
                <a16:creationId xmlns:a16="http://schemas.microsoft.com/office/drawing/2014/main" id="{68B52D66-7C8D-B14E-A880-73A8F5CFEB8A}"/>
              </a:ext>
            </a:extLst>
          </p:cNvPr>
          <p:cNvPicPr>
            <a:picLocks noGrp="1" noChangeAspect="1"/>
          </p:cNvPicPr>
          <p:nvPr>
            <p:ph idx="1"/>
          </p:nvPr>
        </p:nvPicPr>
        <p:blipFill>
          <a:blip r:embed="rId2"/>
          <a:stretch>
            <a:fillRect/>
          </a:stretch>
        </p:blipFill>
        <p:spPr>
          <a:xfrm>
            <a:off x="4085352" y="1378854"/>
            <a:ext cx="4434180" cy="4798109"/>
          </a:xfrm>
        </p:spPr>
      </p:pic>
    </p:spTree>
    <p:extLst>
      <p:ext uri="{BB962C8B-B14F-4D97-AF65-F5344CB8AC3E}">
        <p14:creationId xmlns:p14="http://schemas.microsoft.com/office/powerpoint/2010/main" val="256546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631825"/>
            <a:ext cx="10515600" cy="1055423"/>
          </a:xfrm>
        </p:spPr>
        <p:txBody>
          <a:bodyPr>
            <a:normAutofit/>
          </a:bodyPr>
          <a:lstStyle/>
          <a:p>
            <a:r>
              <a:rPr lang="fr-FR" dirty="0"/>
              <a:t>Documents Techniques</a:t>
            </a:r>
          </a:p>
        </p:txBody>
      </p:sp>
      <p:sp>
        <p:nvSpPr>
          <p:cNvPr id="4" name="Espace réservé du contenu 3">
            <a:extLst>
              <a:ext uri="{FF2B5EF4-FFF2-40B4-BE49-F238E27FC236}">
                <a16:creationId xmlns:a16="http://schemas.microsoft.com/office/drawing/2014/main" id="{47A20DDE-E61E-CB45-8DEE-9BE81C993955}"/>
              </a:ext>
            </a:extLst>
          </p:cNvPr>
          <p:cNvSpPr>
            <a:spLocks noGrp="1"/>
          </p:cNvSpPr>
          <p:nvPr>
            <p:ph idx="1"/>
          </p:nvPr>
        </p:nvSpPr>
        <p:spPr>
          <a:xfrm>
            <a:off x="838200" y="1825625"/>
            <a:ext cx="10515600" cy="4503738"/>
          </a:xfrm>
        </p:spPr>
        <p:txBody>
          <a:bodyPr>
            <a:normAutofit fontScale="92500" lnSpcReduction="20000"/>
          </a:bodyPr>
          <a:lstStyle/>
          <a:p>
            <a:r>
              <a:rPr lang="fr-FR" sz="1900" b="1" dirty="0"/>
              <a:t>Carte jaune</a:t>
            </a:r>
          </a:p>
          <a:p>
            <a:pPr lvl="1"/>
            <a:r>
              <a:rPr lang="fr-FR" sz="1700" dirty="0"/>
              <a:t>Fiche d’identification technique (identification par le constructeur avec le numéro de série auprès de la DGAC). Durée illimitée</a:t>
            </a:r>
          </a:p>
          <a:p>
            <a:pPr lvl="1"/>
            <a:r>
              <a:rPr lang="fr-FR" sz="1700" dirty="0"/>
              <a:t>Carte jaune est établie au nom du ou des propriétaires, sa durée est illimitée</a:t>
            </a:r>
          </a:p>
          <a:p>
            <a:pPr lvl="1"/>
            <a:r>
              <a:rPr lang="fr-FR" sz="1700" dirty="0"/>
              <a:t>Certificat d’aptitude au vol: il est valable deux ans et se renouvelle par le propriétaire sur son  « Mon espace ULM »</a:t>
            </a:r>
          </a:p>
          <a:p>
            <a:r>
              <a:rPr lang="fr-FR" sz="1900" b="1" dirty="0"/>
              <a:t>LSA</a:t>
            </a:r>
          </a:p>
          <a:p>
            <a:pPr lvl="1"/>
            <a:r>
              <a:rPr lang="fr-FR" sz="1700" b="1" dirty="0"/>
              <a:t>Radio</a:t>
            </a:r>
            <a:r>
              <a:rPr lang="fr-FR" sz="1700" dirty="0"/>
              <a:t>:  attention 8,33 kHz obligatoire à partir du 01 janvier 2021</a:t>
            </a:r>
          </a:p>
          <a:p>
            <a:pPr lvl="2"/>
            <a:r>
              <a:rPr lang="fr-FR" sz="1700" dirty="0"/>
              <a:t>Copie de la carte d’identification</a:t>
            </a:r>
          </a:p>
          <a:p>
            <a:pPr lvl="2"/>
            <a:r>
              <a:rPr lang="fr-FR" sz="1700" dirty="0"/>
              <a:t>JAA </a:t>
            </a:r>
            <a:r>
              <a:rPr lang="fr-FR" sz="1700" dirty="0" err="1"/>
              <a:t>Form</a:t>
            </a:r>
            <a:r>
              <a:rPr lang="fr-FR" sz="1700" dirty="0"/>
              <a:t> 1 ou FAA 8130 3</a:t>
            </a:r>
          </a:p>
          <a:p>
            <a:pPr lvl="2"/>
            <a:r>
              <a:rPr lang="fr-FR" sz="1700" dirty="0"/>
              <a:t>Validité 6 ans</a:t>
            </a:r>
          </a:p>
          <a:p>
            <a:pPr lvl="1"/>
            <a:r>
              <a:rPr lang="fr-FR" sz="1700" b="1" dirty="0"/>
              <a:t>Transpondeur</a:t>
            </a:r>
          </a:p>
          <a:p>
            <a:pPr lvl="2" fontAlgn="base"/>
            <a:r>
              <a:rPr lang="fr-FR" sz="1700" dirty="0"/>
              <a:t>Mode A,C,S, ADS-B. </a:t>
            </a:r>
          </a:p>
          <a:p>
            <a:pPr lvl="3" fontAlgn="base"/>
            <a:r>
              <a:rPr lang="fr-FR" sz="1700" dirty="0"/>
              <a:t>Tout appareil neuf livré équipé d’un transpondeur, devra être livré avec un mode « S » à compter du 31/03/2010.</a:t>
            </a:r>
          </a:p>
          <a:p>
            <a:pPr lvl="3" fontAlgn="base"/>
            <a:r>
              <a:rPr lang="fr-FR" sz="1700" dirty="0"/>
              <a:t>Il en sera de même pour tout appareil ancien qui n’avait pas de transpondeur, et viendrait à en être équipé à partir de cette date.</a:t>
            </a:r>
          </a:p>
          <a:p>
            <a:pPr lvl="2"/>
            <a:r>
              <a:rPr lang="fr-FR" sz="1700" dirty="0"/>
              <a:t>Obligatoire en espace contrôlé</a:t>
            </a:r>
          </a:p>
          <a:p>
            <a:pPr lvl="2"/>
            <a:r>
              <a:rPr lang="fr-FR" sz="1700" dirty="0"/>
              <a:t>Idem radio (CI)</a:t>
            </a:r>
          </a:p>
          <a:p>
            <a:pPr lvl="2"/>
            <a:r>
              <a:rPr lang="fr-FR" sz="1700" dirty="0"/>
              <a:t>Radio et transpondeur sur la même LSA</a:t>
            </a:r>
          </a:p>
          <a:p>
            <a:endParaRPr lang="fr-FR" dirty="0"/>
          </a:p>
        </p:txBody>
      </p:sp>
    </p:spTree>
    <p:extLst>
      <p:ext uri="{BB962C8B-B14F-4D97-AF65-F5344CB8AC3E}">
        <p14:creationId xmlns:p14="http://schemas.microsoft.com/office/powerpoint/2010/main" val="276368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9C63CB-8600-4089-853A-181704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9598AC5C-A5D7-4EDB-A072-6615223356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66236" y="-2665477"/>
            <a:ext cx="5486400" cy="12188952"/>
          </a:xfrm>
          <a:prstGeom prst="rect">
            <a:avLst/>
          </a:prstGeom>
        </p:spPr>
      </p:pic>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1463040" y="685797"/>
            <a:ext cx="8788527" cy="2263779"/>
          </a:xfrm>
        </p:spPr>
        <p:txBody>
          <a:bodyPr anchor="t">
            <a:normAutofit/>
          </a:bodyPr>
          <a:lstStyle/>
          <a:p>
            <a:r>
              <a:rPr lang="fr-FR" sz="5000" dirty="0"/>
              <a:t>Transpondeur</a:t>
            </a:r>
          </a:p>
        </p:txBody>
      </p:sp>
      <p:sp>
        <p:nvSpPr>
          <p:cNvPr id="17" name="Rectangle 16">
            <a:extLst>
              <a:ext uri="{FF2B5EF4-FFF2-40B4-BE49-F238E27FC236}">
                <a16:creationId xmlns:a16="http://schemas.microsoft.com/office/drawing/2014/main" id="{E5B60007-4A8B-4339-809E-4BCC11952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47A20DDE-E61E-CB45-8DEE-9BE81C993955}"/>
              </a:ext>
            </a:extLst>
          </p:cNvPr>
          <p:cNvSpPr>
            <a:spLocks noGrp="1"/>
          </p:cNvSpPr>
          <p:nvPr>
            <p:ph idx="1"/>
          </p:nvPr>
        </p:nvSpPr>
        <p:spPr>
          <a:xfrm>
            <a:off x="1463040" y="1895708"/>
            <a:ext cx="8788527" cy="3984638"/>
          </a:xfrm>
        </p:spPr>
        <p:txBody>
          <a:bodyPr>
            <a:normAutofit fontScale="92500" lnSpcReduction="10000"/>
          </a:bodyPr>
          <a:lstStyle/>
          <a:p>
            <a:r>
              <a:rPr lang="fr-FR" sz="1400" b="1" dirty="0"/>
              <a:t>Définition</a:t>
            </a:r>
          </a:p>
          <a:p>
            <a:pPr lvl="1"/>
            <a:r>
              <a:rPr lang="fr-FR" sz="1500" dirty="0"/>
              <a:t>Le </a:t>
            </a:r>
            <a:r>
              <a:rPr lang="fr-FR" sz="1500" b="1" dirty="0"/>
              <a:t>transpondeur</a:t>
            </a:r>
            <a:r>
              <a:rPr lang="fr-FR" sz="1500" dirty="0"/>
              <a:t> d'un </a:t>
            </a:r>
            <a:r>
              <a:rPr lang="fr-FR" sz="1500" dirty="0">
                <a:hlinkClick r:id="rId4" tooltip="Aéronef"/>
              </a:rPr>
              <a:t>aéronef</a:t>
            </a:r>
            <a:r>
              <a:rPr lang="fr-FR" sz="1500" dirty="0"/>
              <a:t> est l'équipement embarqué qui permet aux </a:t>
            </a:r>
            <a:r>
              <a:rPr lang="fr-FR" sz="1500" dirty="0">
                <a:hlinkClick r:id="rId5" tooltip="Radar secondaire"/>
              </a:rPr>
              <a:t>radars secondaires</a:t>
            </a:r>
            <a:r>
              <a:rPr lang="fr-FR" sz="1500" dirty="0"/>
              <a:t> des stations de </a:t>
            </a:r>
            <a:r>
              <a:rPr lang="fr-FR" sz="1500" dirty="0">
                <a:hlinkClick r:id="rId6" tooltip="Contrôle du trafic aérien"/>
              </a:rPr>
              <a:t>contrôle du trafic aérien</a:t>
            </a:r>
            <a:r>
              <a:rPr lang="fr-FR" sz="1500" dirty="0"/>
              <a:t> au sol de déterminer la position - ou </a:t>
            </a:r>
            <a:r>
              <a:rPr lang="fr-FR" sz="1500" i="1" dirty="0">
                <a:hlinkClick r:id="rId7" tooltip="Géolocalisation"/>
              </a:rPr>
              <a:t>géolocalisation</a:t>
            </a:r>
            <a:r>
              <a:rPr lang="fr-FR" sz="1500" dirty="0"/>
              <a:t> - de l'avion dans l'espace surveillé.</a:t>
            </a:r>
          </a:p>
          <a:p>
            <a:pPr lvl="1"/>
            <a:r>
              <a:rPr lang="fr-FR" sz="1500" dirty="0"/>
              <a:t>En France, le </a:t>
            </a:r>
            <a:r>
              <a:rPr lang="fr-FR" sz="1500" b="1" dirty="0"/>
              <a:t>transpondeur</a:t>
            </a:r>
            <a:r>
              <a:rPr lang="fr-FR" sz="1500" dirty="0"/>
              <a:t> est obligatoire à bord des aéronefs volant dans les espaces A, C et D ainsi que dans certaines zones et sur certains itinéraires publiés. Des dérogations sont possibles, si elles sont approuvées par l'autorité compétente. Les aéronefs équipés de transpondeur doivent le mettre en route dès qu'ils sont en mouvement, dans n'importe quel espace, sauf les planeurs qui sont autorisés à le couper pour économiser leurs batteries.</a:t>
            </a:r>
            <a:endParaRPr lang="fr-FR" sz="1500" b="1" dirty="0"/>
          </a:p>
          <a:p>
            <a:r>
              <a:rPr lang="fr-FR" sz="1400" b="1" dirty="0"/>
              <a:t>Modes</a:t>
            </a:r>
          </a:p>
          <a:p>
            <a:pPr lvl="1"/>
            <a:r>
              <a:rPr lang="fr-FR" sz="1400" b="1" dirty="0"/>
              <a:t>A: </a:t>
            </a:r>
            <a:r>
              <a:rPr lang="fr-FR" sz="1400" dirty="0"/>
              <a:t>mode 3/A → délivre un code à quatre chiffres en système octal, il est attribué par le </a:t>
            </a:r>
            <a:r>
              <a:rPr lang="fr-FR" sz="1400" dirty="0">
                <a:hlinkClick r:id="rId6" tooltip="Contrôle du trafic aérien"/>
              </a:rPr>
              <a:t>contrôle aérien</a:t>
            </a:r>
            <a:r>
              <a:rPr lang="fr-FR" sz="1400" dirty="0"/>
              <a:t> (à usage militaire ou civil)</a:t>
            </a:r>
            <a:endParaRPr lang="fr-FR" sz="1400" b="1" dirty="0"/>
          </a:p>
          <a:p>
            <a:pPr lvl="1"/>
            <a:r>
              <a:rPr lang="fr-FR" sz="1400" b="1" dirty="0"/>
              <a:t>C: </a:t>
            </a:r>
            <a:r>
              <a:rPr lang="fr-FR" sz="1400" dirty="0"/>
              <a:t>mode C → indique l'altitude–pression (</a:t>
            </a:r>
            <a:r>
              <a:rPr lang="fr-FR" sz="1400" dirty="0">
                <a:hlinkClick r:id="rId8" tooltip="QNE"/>
              </a:rPr>
              <a:t>QNE</a:t>
            </a:r>
            <a:r>
              <a:rPr lang="fr-FR" sz="1400" dirty="0"/>
              <a:t>) sous forme d'un code octal à quatre chiffres (à usage militaire ou civil)</a:t>
            </a:r>
            <a:endParaRPr lang="fr-FR" sz="1400" b="1" dirty="0"/>
          </a:p>
          <a:p>
            <a:pPr lvl="1"/>
            <a:r>
              <a:rPr lang="fr-FR" sz="1400" b="1" dirty="0"/>
              <a:t>S: </a:t>
            </a:r>
            <a:r>
              <a:rPr lang="fr-FR" sz="1400" dirty="0"/>
              <a:t>mode S → retourne divers formats d'information sur une interrogation sélective. Chaque avion se voit attribuer une adresse fixe codée sur 24 bits (usage civil et militaire)</a:t>
            </a:r>
            <a:endParaRPr lang="fr-FR" sz="1400" b="1" dirty="0"/>
          </a:p>
          <a:p>
            <a:pPr lvl="1"/>
            <a:r>
              <a:rPr lang="fr-FR" sz="1400" b="1" dirty="0"/>
              <a:t>ASB-B: </a:t>
            </a:r>
            <a:r>
              <a:rPr lang="fr-FR" sz="1400" b="1" dirty="0" err="1"/>
              <a:t>Automatic</a:t>
            </a:r>
            <a:r>
              <a:rPr lang="fr-FR" sz="1400" b="1" dirty="0"/>
              <a:t> </a:t>
            </a:r>
            <a:r>
              <a:rPr lang="fr-FR" sz="1400" b="1" dirty="0" err="1"/>
              <a:t>dependent</a:t>
            </a:r>
            <a:r>
              <a:rPr lang="fr-FR" sz="1400" b="1" dirty="0"/>
              <a:t> surveillance-broadcast</a:t>
            </a:r>
            <a:r>
              <a:rPr lang="fr-FR" sz="1400" dirty="0"/>
              <a:t> (</a:t>
            </a:r>
            <a:r>
              <a:rPr lang="fr-FR" sz="1400" b="1" dirty="0"/>
              <a:t>ADS-B</a:t>
            </a:r>
            <a:r>
              <a:rPr lang="fr-FR" sz="1400" dirty="0"/>
              <a:t>) est un système de surveillance coopératif pour le </a:t>
            </a:r>
            <a:r>
              <a:rPr lang="fr-FR" sz="1400" dirty="0">
                <a:hlinkClick r:id="rId6" tooltip="Contrôle du trafic aérien"/>
              </a:rPr>
              <a:t>contrôle du trafic aérien</a:t>
            </a:r>
            <a:r>
              <a:rPr lang="fr-FR" sz="1400" dirty="0"/>
              <a:t> et d'autres applications connexes. Un avion équipé de l'ADS-B détermine sa position par un </a:t>
            </a:r>
            <a:r>
              <a:rPr lang="fr-FR" sz="1400" u="sng" dirty="0">
                <a:hlinkClick r:id="rId9"/>
              </a:rPr>
              <a:t>système de positionnement par satellite</a:t>
            </a:r>
            <a:r>
              <a:rPr lang="fr-FR" sz="1400" dirty="0"/>
              <a:t> (GNSS) et envoie périodiquement cette position et d'autres informations aux stations sol et aux autres appareils équipés de l'ADS-B évoluant dans la zone.</a:t>
            </a:r>
            <a:endParaRPr lang="fr-FR" sz="1400" b="1" dirty="0"/>
          </a:p>
          <a:p>
            <a:endParaRPr lang="fr-FR" sz="700" dirty="0"/>
          </a:p>
        </p:txBody>
      </p:sp>
      <p:sp>
        <p:nvSpPr>
          <p:cNvPr id="19" name="Rectangle 18">
            <a:extLst>
              <a:ext uri="{FF2B5EF4-FFF2-40B4-BE49-F238E27FC236}">
                <a16:creationId xmlns:a16="http://schemas.microsoft.com/office/drawing/2014/main" id="{3759E26B-70C3-4FA3-9DA6-9BA2E06BC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35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4FDB4D6-A1EC-4954-AF0B-E3769A037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9F0EA0-386F-444B-80FE-60274499D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19200" y="685800"/>
            <a:ext cx="10972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7" name="Espace réservé du contenu 6" descr="Une image contenant capture d’écran&#10;&#10;Description générée automatiquement">
            <a:extLst>
              <a:ext uri="{FF2B5EF4-FFF2-40B4-BE49-F238E27FC236}">
                <a16:creationId xmlns:a16="http://schemas.microsoft.com/office/drawing/2014/main" id="{74BD1999-1323-7F45-B320-297ABF746AAC}"/>
              </a:ext>
            </a:extLst>
          </p:cNvPr>
          <p:cNvPicPr>
            <a:picLocks noGrp="1" noChangeAspect="1"/>
          </p:cNvPicPr>
          <p:nvPr>
            <p:ph idx="1"/>
          </p:nvPr>
        </p:nvPicPr>
        <p:blipFill rotWithShape="1">
          <a:blip r:embed="rId2"/>
          <a:srcRect r="-1" b="7668"/>
          <a:stretch/>
        </p:blipFill>
        <p:spPr>
          <a:xfrm>
            <a:off x="-1" y="685799"/>
            <a:ext cx="12188953" cy="5486402"/>
          </a:xfrm>
          <a:prstGeom prst="rect">
            <a:avLst/>
          </a:prstGeom>
        </p:spPr>
      </p:pic>
      <p:sp>
        <p:nvSpPr>
          <p:cNvPr id="19" name="Rectangle 18">
            <a:extLst>
              <a:ext uri="{FF2B5EF4-FFF2-40B4-BE49-F238E27FC236}">
                <a16:creationId xmlns:a16="http://schemas.microsoft.com/office/drawing/2014/main" id="{2CDF0879-5DDF-49A8-A4F6-95A1430B6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539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Content Placeholder 32">
            <a:extLst>
              <a:ext uri="{FF2B5EF4-FFF2-40B4-BE49-F238E27FC236}">
                <a16:creationId xmlns:a16="http://schemas.microsoft.com/office/drawing/2014/main" id="{CB0267B9-4E32-4742-A313-E7BDDB1833E5}"/>
              </a:ext>
            </a:extLst>
          </p:cNvPr>
          <p:cNvSpPr>
            <a:spLocks noGrp="1"/>
          </p:cNvSpPr>
          <p:nvPr>
            <p:ph idx="1"/>
          </p:nvPr>
        </p:nvSpPr>
        <p:spPr>
          <a:xfrm>
            <a:off x="648931" y="2438400"/>
            <a:ext cx="3651466" cy="3785419"/>
          </a:xfrm>
        </p:spPr>
        <p:txBody>
          <a:bodyPr>
            <a:normAutofit/>
          </a:bodyPr>
          <a:lstStyle/>
          <a:p>
            <a:r>
              <a:rPr lang="en-US" sz="2400" dirty="0" err="1"/>
              <a:t>Certificat</a:t>
            </a:r>
            <a:r>
              <a:rPr lang="en-US" sz="2400" dirty="0"/>
              <a:t> </a:t>
            </a:r>
            <a:r>
              <a:rPr lang="en-US" sz="2400" dirty="0" err="1"/>
              <a:t>d’aptitude</a:t>
            </a:r>
            <a:r>
              <a:rPr lang="en-US" sz="2400" dirty="0"/>
              <a:t> au vol d’un ULM</a:t>
            </a:r>
          </a:p>
        </p:txBody>
      </p:sp>
      <p:pic>
        <p:nvPicPr>
          <p:cNvPr id="5" name="Espace réservé du contenu 4" descr="Une image contenant capture d’écran&#10;&#10;Description générée automatiquement">
            <a:extLst>
              <a:ext uri="{FF2B5EF4-FFF2-40B4-BE49-F238E27FC236}">
                <a16:creationId xmlns:a16="http://schemas.microsoft.com/office/drawing/2014/main" id="{AA9D7949-6E5A-AA40-9D50-6E03A7105F88}"/>
              </a:ext>
            </a:extLst>
          </p:cNvPr>
          <p:cNvPicPr>
            <a:picLocks noChangeAspect="1"/>
          </p:cNvPicPr>
          <p:nvPr/>
        </p:nvPicPr>
        <p:blipFill rotWithShape="1">
          <a:blip r:embed="rId2"/>
          <a:srcRect r="-2" b="3146"/>
          <a:stretch/>
        </p:blipFill>
        <p:spPr>
          <a:xfrm>
            <a:off x="4639056" y="10"/>
            <a:ext cx="7552944" cy="6857990"/>
          </a:xfrm>
          <a:prstGeom prst="rect">
            <a:avLst/>
          </a:prstGeom>
          <a:effectLst/>
        </p:spPr>
      </p:pic>
      <p:sp>
        <p:nvSpPr>
          <p:cNvPr id="46" name="Rectangle 37">
            <a:extLst>
              <a:ext uri="{FF2B5EF4-FFF2-40B4-BE49-F238E27FC236}">
                <a16:creationId xmlns:a16="http://schemas.microsoft.com/office/drawing/2014/main" id="{BF1A9758-6F25-4443-96E2-9A0016F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3469" y="0"/>
            <a:ext cx="12612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80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41248" y="640263"/>
            <a:ext cx="3660327" cy="1344975"/>
          </a:xfrm>
        </p:spPr>
        <p:txBody>
          <a:bodyPr>
            <a:normAutofit/>
          </a:bodyPr>
          <a:lstStyle/>
          <a:p>
            <a:r>
              <a:rPr lang="fr-FR" sz="4000"/>
              <a:t>Cession d’ULM</a:t>
            </a:r>
          </a:p>
        </p:txBody>
      </p:sp>
      <p:sp>
        <p:nvSpPr>
          <p:cNvPr id="11" name="Content Placeholder 10">
            <a:extLst>
              <a:ext uri="{FF2B5EF4-FFF2-40B4-BE49-F238E27FC236}">
                <a16:creationId xmlns:a16="http://schemas.microsoft.com/office/drawing/2014/main" id="{72BA732D-83BC-4F5C-91F4-0A7B11EB6523}"/>
              </a:ext>
            </a:extLst>
          </p:cNvPr>
          <p:cNvSpPr>
            <a:spLocks noGrp="1"/>
          </p:cNvSpPr>
          <p:nvPr>
            <p:ph idx="1"/>
          </p:nvPr>
        </p:nvSpPr>
        <p:spPr>
          <a:xfrm>
            <a:off x="841248" y="2121762"/>
            <a:ext cx="3657600" cy="4092771"/>
          </a:xfrm>
        </p:spPr>
        <p:txBody>
          <a:bodyPr>
            <a:normAutofit/>
          </a:bodyPr>
          <a:lstStyle/>
          <a:p>
            <a:endParaRPr lang="en-US" sz="1800"/>
          </a:p>
        </p:txBody>
      </p:sp>
      <p:sp>
        <p:nvSpPr>
          <p:cNvPr id="14" name="Rectangle 13">
            <a:extLst>
              <a:ext uri="{FF2B5EF4-FFF2-40B4-BE49-F238E27FC236}">
                <a16:creationId xmlns:a16="http://schemas.microsoft.com/office/drawing/2014/main" id="{9C9E83AF-030E-4F9E-A53E-41FDC8659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45380" y="480060"/>
            <a:ext cx="6592824" cy="573786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Espace réservé du contenu 6" descr="Une image contenant capture d’écran&#10;&#10;Description générée automatiquement">
            <a:extLst>
              <a:ext uri="{FF2B5EF4-FFF2-40B4-BE49-F238E27FC236}">
                <a16:creationId xmlns:a16="http://schemas.microsoft.com/office/drawing/2014/main" id="{DE4987E6-A579-A74E-B7C7-4600A48A745A}"/>
              </a:ext>
            </a:extLst>
          </p:cNvPr>
          <p:cNvPicPr>
            <a:picLocks noChangeAspect="1"/>
          </p:cNvPicPr>
          <p:nvPr/>
        </p:nvPicPr>
        <p:blipFill rotWithShape="1">
          <a:blip r:embed="rId2"/>
          <a:srcRect t="1218" r="-3" b="3537"/>
          <a:stretch/>
        </p:blipFill>
        <p:spPr>
          <a:xfrm>
            <a:off x="4959096" y="495300"/>
            <a:ext cx="6565392" cy="5705856"/>
          </a:xfrm>
          <a:prstGeom prst="rect">
            <a:avLst/>
          </a:prstGeom>
        </p:spPr>
      </p:pic>
    </p:spTree>
    <p:extLst>
      <p:ext uri="{BB962C8B-B14F-4D97-AF65-F5344CB8AC3E}">
        <p14:creationId xmlns:p14="http://schemas.microsoft.com/office/powerpoint/2010/main" val="715514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631825"/>
            <a:ext cx="10515600" cy="1055423"/>
          </a:xfrm>
        </p:spPr>
        <p:txBody>
          <a:bodyPr>
            <a:normAutofit/>
          </a:bodyPr>
          <a:lstStyle/>
          <a:p>
            <a:r>
              <a:rPr lang="fr-FR" dirty="0"/>
              <a:t>Minimums VMC: </a:t>
            </a:r>
            <a:r>
              <a:rPr lang="fr-FR" sz="2400" dirty="0"/>
              <a:t>conditions météorologiques de vol à vue</a:t>
            </a:r>
          </a:p>
        </p:txBody>
      </p:sp>
      <p:pic>
        <p:nvPicPr>
          <p:cNvPr id="7" name="Espace réservé du contenu 6" descr="Une image contenant texte, carte&#10;&#10;Description générée automatiquement">
            <a:extLst>
              <a:ext uri="{FF2B5EF4-FFF2-40B4-BE49-F238E27FC236}">
                <a16:creationId xmlns:a16="http://schemas.microsoft.com/office/drawing/2014/main" id="{082928B9-7F02-9842-A037-DE341445C231}"/>
              </a:ext>
            </a:extLst>
          </p:cNvPr>
          <p:cNvPicPr>
            <a:picLocks noGrp="1" noChangeAspect="1"/>
          </p:cNvPicPr>
          <p:nvPr>
            <p:ph idx="1"/>
          </p:nvPr>
        </p:nvPicPr>
        <p:blipFill>
          <a:blip r:embed="rId2"/>
          <a:stretch>
            <a:fillRect/>
          </a:stretch>
        </p:blipFill>
        <p:spPr>
          <a:xfrm>
            <a:off x="2920999" y="1687249"/>
            <a:ext cx="7204845" cy="4668740"/>
          </a:xfrm>
        </p:spPr>
      </p:pic>
    </p:spTree>
    <p:extLst>
      <p:ext uri="{BB962C8B-B14F-4D97-AF65-F5344CB8AC3E}">
        <p14:creationId xmlns:p14="http://schemas.microsoft.com/office/powerpoint/2010/main" val="3245134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651307" y="640081"/>
            <a:ext cx="4002990" cy="3681976"/>
          </a:xfrm>
          <a:noFill/>
        </p:spPr>
        <p:txBody>
          <a:bodyPr vert="horz" lIns="91440" tIns="45720" rIns="91440" bIns="45720" rtlCol="0" anchor="b">
            <a:normAutofit/>
          </a:bodyPr>
          <a:lstStyle/>
          <a:p>
            <a:r>
              <a:rPr lang="en-US" sz="3200" dirty="0" err="1"/>
              <a:t>Règles</a:t>
            </a:r>
            <a:r>
              <a:rPr lang="en-US" sz="3200" dirty="0"/>
              <a:t> semi- </a:t>
            </a:r>
            <a:r>
              <a:rPr lang="en-US" sz="3200" dirty="0" err="1"/>
              <a:t>circulaire</a:t>
            </a:r>
            <a:br>
              <a:rPr lang="en-US" sz="3200" dirty="0"/>
            </a:br>
            <a:r>
              <a:rPr lang="en-US" sz="3200" dirty="0"/>
              <a:t>&amp;</a:t>
            </a:r>
            <a:br>
              <a:rPr lang="en-US" sz="3200" dirty="0"/>
            </a:br>
            <a:r>
              <a:rPr lang="en-US" sz="3200" dirty="0" err="1"/>
              <a:t>Hauteurs</a:t>
            </a:r>
            <a:r>
              <a:rPr lang="en-US" sz="3200" dirty="0"/>
              <a:t> de </a:t>
            </a:r>
            <a:r>
              <a:rPr lang="en-US" sz="3200" dirty="0" err="1"/>
              <a:t>survol</a:t>
            </a:r>
            <a:r>
              <a:rPr lang="en-US" sz="3200" dirty="0"/>
              <a:t> </a:t>
            </a:r>
          </a:p>
        </p:txBody>
      </p:sp>
      <p:pic>
        <p:nvPicPr>
          <p:cNvPr id="6" name="Espace réservé du contenu 5" descr="Une image contenant texte&#10;&#10;Description générée automatiquement">
            <a:extLst>
              <a:ext uri="{FF2B5EF4-FFF2-40B4-BE49-F238E27FC236}">
                <a16:creationId xmlns:a16="http://schemas.microsoft.com/office/drawing/2014/main" id="{2EF3AE81-8D1B-584E-B89B-B08732DFA2AD}"/>
              </a:ext>
            </a:extLst>
          </p:cNvPr>
          <p:cNvPicPr>
            <a:picLocks noGrp="1" noChangeAspect="1"/>
          </p:cNvPicPr>
          <p:nvPr>
            <p:ph idx="1"/>
          </p:nvPr>
        </p:nvPicPr>
        <p:blipFill rotWithShape="1">
          <a:blip r:embed="rId2"/>
          <a:srcRect t="8070" r="2" b="1631"/>
          <a:stretch/>
        </p:blipFill>
        <p:spPr>
          <a:xfrm>
            <a:off x="4654297" y="10"/>
            <a:ext cx="7537704" cy="6857990"/>
          </a:xfrm>
          <a:prstGeom prst="rect">
            <a:avLst/>
          </a:prstGeom>
        </p:spPr>
      </p:pic>
    </p:spTree>
    <p:extLst>
      <p:ext uri="{BB962C8B-B14F-4D97-AF65-F5344CB8AC3E}">
        <p14:creationId xmlns:p14="http://schemas.microsoft.com/office/powerpoint/2010/main" val="417207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Espace réservé du contenu 10" descr="Une image contenant texte, carte&#10;&#10;Description générée automatiquement">
            <a:extLst>
              <a:ext uri="{FF2B5EF4-FFF2-40B4-BE49-F238E27FC236}">
                <a16:creationId xmlns:a16="http://schemas.microsoft.com/office/drawing/2014/main" id="{C1AA097A-5B9E-FA41-B4B0-B4E900E2B0DC}"/>
              </a:ext>
            </a:extLst>
          </p:cNvPr>
          <p:cNvPicPr>
            <a:picLocks noGrp="1" noChangeAspect="1"/>
          </p:cNvPicPr>
          <p:nvPr>
            <p:ph idx="1"/>
          </p:nvPr>
        </p:nvPicPr>
        <p:blipFill>
          <a:blip r:embed="rId2"/>
          <a:stretch>
            <a:fillRect/>
          </a:stretch>
        </p:blipFill>
        <p:spPr>
          <a:xfrm>
            <a:off x="1219200" y="346704"/>
            <a:ext cx="8705850" cy="6524013"/>
          </a:xfrm>
        </p:spPr>
      </p:pic>
    </p:spTree>
    <p:extLst>
      <p:ext uri="{BB962C8B-B14F-4D97-AF65-F5344CB8AC3E}">
        <p14:creationId xmlns:p14="http://schemas.microsoft.com/office/powerpoint/2010/main" val="1345453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F4FB846E-C99E-7143-B2DC-00D44868871D}"/>
              </a:ext>
            </a:extLst>
          </p:cNvPr>
          <p:cNvPicPr>
            <a:picLocks noGrp="1" noChangeAspect="1"/>
          </p:cNvPicPr>
          <p:nvPr>
            <p:ph idx="1"/>
          </p:nvPr>
        </p:nvPicPr>
        <p:blipFill>
          <a:blip r:embed="rId2"/>
          <a:stretch>
            <a:fillRect/>
          </a:stretch>
        </p:blipFill>
        <p:spPr>
          <a:xfrm>
            <a:off x="1276350" y="257860"/>
            <a:ext cx="8463339" cy="6342280"/>
          </a:xfrm>
        </p:spPr>
      </p:pic>
    </p:spTree>
    <p:extLst>
      <p:ext uri="{BB962C8B-B14F-4D97-AF65-F5344CB8AC3E}">
        <p14:creationId xmlns:p14="http://schemas.microsoft.com/office/powerpoint/2010/main" val="226299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ED84B6F-469F-954B-BC70-DD3050F42C63}"/>
              </a:ext>
            </a:extLst>
          </p:cNvPr>
          <p:cNvSpPr>
            <a:spLocks noGrp="1"/>
          </p:cNvSpPr>
          <p:nvPr>
            <p:ph type="title"/>
          </p:nvPr>
        </p:nvSpPr>
        <p:spPr>
          <a:xfrm>
            <a:off x="838200" y="963877"/>
            <a:ext cx="3494362" cy="4930246"/>
          </a:xfrm>
        </p:spPr>
        <p:txBody>
          <a:bodyPr>
            <a:normAutofit/>
          </a:bodyPr>
          <a:lstStyle/>
          <a:p>
            <a:pPr algn="r"/>
            <a:r>
              <a:rPr lang="fr-FR" sz="4100">
                <a:solidFill>
                  <a:schemeClr val="accent1"/>
                </a:solidFill>
              </a:rPr>
              <a:t>Règlementation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5B9DB821-4FEC-AA49-A8A1-B0D37E887055}"/>
              </a:ext>
            </a:extLst>
          </p:cNvPr>
          <p:cNvSpPr>
            <a:spLocks noGrp="1"/>
          </p:cNvSpPr>
          <p:nvPr>
            <p:ph idx="1"/>
          </p:nvPr>
        </p:nvSpPr>
        <p:spPr>
          <a:xfrm>
            <a:off x="4976031" y="963877"/>
            <a:ext cx="6377769" cy="4930246"/>
          </a:xfrm>
        </p:spPr>
        <p:txBody>
          <a:bodyPr anchor="ctr">
            <a:normAutofit lnSpcReduction="10000"/>
          </a:bodyPr>
          <a:lstStyle/>
          <a:p>
            <a:r>
              <a:rPr lang="fr-FR" sz="2400" dirty="0"/>
              <a:t>Références règlementaires</a:t>
            </a:r>
          </a:p>
          <a:p>
            <a:pPr lvl="1"/>
            <a:r>
              <a:rPr lang="fr-FR" dirty="0"/>
              <a:t>Les arrêtés</a:t>
            </a:r>
          </a:p>
          <a:p>
            <a:pPr lvl="2"/>
            <a:r>
              <a:rPr lang="fr-FR" sz="2400" dirty="0"/>
              <a:t>ULM</a:t>
            </a:r>
          </a:p>
          <a:p>
            <a:pPr lvl="2"/>
            <a:r>
              <a:rPr lang="fr-FR" sz="2400" dirty="0"/>
              <a:t>LSA</a:t>
            </a:r>
          </a:p>
          <a:p>
            <a:pPr lvl="2"/>
            <a:r>
              <a:rPr lang="fr-FR" sz="2400" dirty="0"/>
              <a:t>Aérodrome</a:t>
            </a:r>
          </a:p>
          <a:p>
            <a:pPr lvl="2"/>
            <a:r>
              <a:rPr lang="fr-FR" sz="2400" dirty="0"/>
              <a:t>Brevets</a:t>
            </a:r>
          </a:p>
          <a:p>
            <a:pPr lvl="2"/>
            <a:r>
              <a:rPr lang="fr-FR" sz="2400" dirty="0"/>
              <a:t>Bruit</a:t>
            </a:r>
          </a:p>
          <a:p>
            <a:r>
              <a:rPr lang="fr-FR" sz="2400" dirty="0"/>
              <a:t>Documents techniques</a:t>
            </a:r>
          </a:p>
          <a:p>
            <a:pPr lvl="1"/>
            <a:r>
              <a:rPr lang="fr-FR" dirty="0"/>
              <a:t>Carte jaune</a:t>
            </a:r>
          </a:p>
          <a:p>
            <a:pPr lvl="1"/>
            <a:r>
              <a:rPr lang="fr-FR" dirty="0"/>
              <a:t>Licence de station d’aéronefs (LSA)</a:t>
            </a:r>
          </a:p>
          <a:p>
            <a:pPr lvl="1"/>
            <a:r>
              <a:rPr lang="fr-FR" dirty="0"/>
              <a:t>Certificat d’aptitude</a:t>
            </a:r>
          </a:p>
          <a:p>
            <a:pPr lvl="1"/>
            <a:r>
              <a:rPr lang="fr-FR" dirty="0"/>
              <a:t>Etc…</a:t>
            </a:r>
          </a:p>
          <a:p>
            <a:r>
              <a:rPr lang="fr-FR" sz="2400" dirty="0"/>
              <a:t>Règles VFR</a:t>
            </a:r>
          </a:p>
          <a:p>
            <a:pPr marL="457200" lvl="1" indent="0">
              <a:buNone/>
            </a:pPr>
            <a:endParaRPr lang="fr-FR" dirty="0"/>
          </a:p>
        </p:txBody>
      </p:sp>
    </p:spTree>
    <p:extLst>
      <p:ext uri="{BB962C8B-B14F-4D97-AF65-F5344CB8AC3E}">
        <p14:creationId xmlns:p14="http://schemas.microsoft.com/office/powerpoint/2010/main" val="320655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13291F-CFB9-7741-A453-10B9508FDB91}"/>
              </a:ext>
            </a:extLst>
          </p:cNvPr>
          <p:cNvSpPr>
            <a:spLocks noGrp="1"/>
          </p:cNvSpPr>
          <p:nvPr>
            <p:ph type="title"/>
          </p:nvPr>
        </p:nvSpPr>
        <p:spPr/>
        <p:txBody>
          <a:bodyPr/>
          <a:lstStyle/>
          <a:p>
            <a:r>
              <a:rPr lang="fr-FR" dirty="0"/>
              <a:t>AGENDA prévisionnel</a:t>
            </a:r>
          </a:p>
        </p:txBody>
      </p:sp>
      <p:sp>
        <p:nvSpPr>
          <p:cNvPr id="3" name="Espace réservé du contenu 2">
            <a:extLst>
              <a:ext uri="{FF2B5EF4-FFF2-40B4-BE49-F238E27FC236}">
                <a16:creationId xmlns:a16="http://schemas.microsoft.com/office/drawing/2014/main" id="{BB05E3FD-B093-1D42-9FCD-72E212156B7A}"/>
              </a:ext>
            </a:extLst>
          </p:cNvPr>
          <p:cNvSpPr>
            <a:spLocks noGrp="1"/>
          </p:cNvSpPr>
          <p:nvPr>
            <p:ph idx="1"/>
          </p:nvPr>
        </p:nvSpPr>
        <p:spPr/>
        <p:txBody>
          <a:bodyPr>
            <a:normAutofit/>
          </a:bodyPr>
          <a:lstStyle/>
          <a:p>
            <a:r>
              <a:rPr lang="fr-FR" dirty="0"/>
              <a:t>Espaces Aériens		=&gt; 		27 Novembre </a:t>
            </a:r>
          </a:p>
          <a:p>
            <a:r>
              <a:rPr lang="fr-FR" dirty="0"/>
              <a:t>Règlementation		=&gt;		04 Décembre </a:t>
            </a:r>
          </a:p>
          <a:p>
            <a:r>
              <a:rPr lang="fr-FR" dirty="0"/>
              <a:t>Météorologie		=&gt;		11 Décembre</a:t>
            </a:r>
          </a:p>
          <a:p>
            <a:r>
              <a:rPr lang="fr-FR" dirty="0"/>
              <a:t>Aérodynamique		=&gt;		08 Janvier</a:t>
            </a:r>
          </a:p>
          <a:p>
            <a:r>
              <a:rPr lang="fr-FR" dirty="0"/>
              <a:t>Altimétrie			=&gt;		15 Janvier</a:t>
            </a:r>
          </a:p>
          <a:p>
            <a:r>
              <a:rPr lang="fr-FR" dirty="0"/>
              <a:t>Navigation			=&gt;		22 Janvier</a:t>
            </a:r>
          </a:p>
          <a:p>
            <a:r>
              <a:rPr lang="fr-FR" dirty="0"/>
              <a:t>Forum Sécurité		=&gt;		12 Mars (en commun)</a:t>
            </a:r>
          </a:p>
        </p:txBody>
      </p:sp>
    </p:spTree>
    <p:extLst>
      <p:ext uri="{BB962C8B-B14F-4D97-AF65-F5344CB8AC3E}">
        <p14:creationId xmlns:p14="http://schemas.microsoft.com/office/powerpoint/2010/main" val="370914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useBgFill="1">
        <p:nvSpPr>
          <p:cNvPr id="23" name="Rectangle 12">
            <a:extLst>
              <a:ext uri="{FF2B5EF4-FFF2-40B4-BE49-F238E27FC236}">
                <a16:creationId xmlns:a16="http://schemas.microsoft.com/office/drawing/2014/main" id="{C49C63CB-8600-4089-853A-181704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14">
            <a:extLst>
              <a:ext uri="{FF2B5EF4-FFF2-40B4-BE49-F238E27FC236}">
                <a16:creationId xmlns:a16="http://schemas.microsoft.com/office/drawing/2014/main" id="{9598AC5C-A5D7-4EDB-A072-6615223356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66236" y="-2665477"/>
            <a:ext cx="5486400" cy="12188952"/>
          </a:xfrm>
          <a:prstGeom prst="rect">
            <a:avLst/>
          </a:prstGeom>
        </p:spPr>
      </p:pic>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1463040" y="685798"/>
            <a:ext cx="8788527" cy="1400178"/>
          </a:xfrm>
        </p:spPr>
        <p:txBody>
          <a:bodyPr anchor="t">
            <a:normAutofit/>
          </a:bodyPr>
          <a:lstStyle/>
          <a:p>
            <a:r>
              <a:rPr lang="fr-FR" sz="5000" dirty="0"/>
              <a:t>Les arrêtés</a:t>
            </a:r>
          </a:p>
        </p:txBody>
      </p:sp>
      <p:sp>
        <p:nvSpPr>
          <p:cNvPr id="25" name="Rectangle 16">
            <a:extLst>
              <a:ext uri="{FF2B5EF4-FFF2-40B4-BE49-F238E27FC236}">
                <a16:creationId xmlns:a16="http://schemas.microsoft.com/office/drawing/2014/main" id="{E5B60007-4A8B-4339-809E-4BCC11952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31C6EAF-62AF-6B4E-827D-AFD05CD90D03}"/>
              </a:ext>
            </a:extLst>
          </p:cNvPr>
          <p:cNvSpPr>
            <a:spLocks noGrp="1"/>
          </p:cNvSpPr>
          <p:nvPr>
            <p:ph idx="1"/>
          </p:nvPr>
        </p:nvSpPr>
        <p:spPr>
          <a:xfrm>
            <a:off x="1486852" y="2572268"/>
            <a:ext cx="8788527" cy="3935947"/>
          </a:xfrm>
        </p:spPr>
        <p:txBody>
          <a:bodyPr>
            <a:normAutofit/>
          </a:bodyPr>
          <a:lstStyle/>
          <a:p>
            <a:r>
              <a:rPr lang="fr-FR" sz="1300" b="1" dirty="0"/>
              <a:t>Arrêté du 31 juillet 1981 modifié, relatif aux brevets, licences et qualifications des navigants non professionnels de l'aéronautique civile (personnel de conduite des aéronefs)</a:t>
            </a:r>
          </a:p>
          <a:p>
            <a:r>
              <a:rPr lang="fr-FR" sz="1300" b="1" dirty="0"/>
              <a:t>Arrêté du 13 mars 1986 fixant les conditions dans lesquelles les aérodynes ultralégers motorisés, ou U.L.M., peuvent atterrir et décoller ailleurs que sur un aérodrome</a:t>
            </a:r>
          </a:p>
          <a:p>
            <a:r>
              <a:rPr lang="fr-FR" sz="1300" b="1" dirty="0"/>
              <a:t>Arrêté du 12 janvier 1984 PROGRAMME D'INSTRUCTION ET REGIME D'EXAMEN DU BREVET ET DE LA LICENCE DE PILOTE D’ULM</a:t>
            </a:r>
          </a:p>
          <a:p>
            <a:r>
              <a:rPr lang="fr-FR" sz="1300" b="1" dirty="0"/>
              <a:t>Arrêté du 18 avril 2011 relatif à la licence de station d'aéronef</a:t>
            </a:r>
          </a:p>
          <a:p>
            <a:r>
              <a:rPr lang="fr-FR" sz="1300" b="1" dirty="0"/>
              <a:t>Arrêté du 24 février 2012 relatif au bruit émis par les aéronefs ultralégers motorisés</a:t>
            </a:r>
          </a:p>
          <a:p>
            <a:r>
              <a:rPr lang="fr-FR" sz="1300" b="1" dirty="0"/>
              <a:t>Arrêté du 23 septembre 1998 relatif aux aéronefs ultralégers motorisés</a:t>
            </a:r>
          </a:p>
          <a:p>
            <a:r>
              <a:rPr lang="fr-FR" sz="1800" b="1" dirty="0">
                <a:solidFill>
                  <a:schemeClr val="accent2"/>
                </a:solidFill>
              </a:rPr>
              <a:t># 24 juin 2019 : modification de l’arrêté ULM</a:t>
            </a:r>
          </a:p>
          <a:p>
            <a:endParaRPr lang="fr-FR" sz="1300" b="1" dirty="0"/>
          </a:p>
          <a:p>
            <a:endParaRPr lang="fr-FR" sz="1300" b="1" dirty="0"/>
          </a:p>
          <a:p>
            <a:endParaRPr lang="fr-FR" sz="1300" dirty="0"/>
          </a:p>
        </p:txBody>
      </p:sp>
      <p:sp>
        <p:nvSpPr>
          <p:cNvPr id="26" name="Rectangle 18">
            <a:extLst>
              <a:ext uri="{FF2B5EF4-FFF2-40B4-BE49-F238E27FC236}">
                <a16:creationId xmlns:a16="http://schemas.microsoft.com/office/drawing/2014/main" id="{3759E26B-70C3-4FA3-9DA6-9BA2E06BC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35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631825"/>
            <a:ext cx="10515600" cy="1055423"/>
          </a:xfrm>
        </p:spPr>
        <p:txBody>
          <a:bodyPr>
            <a:normAutofit/>
          </a:bodyPr>
          <a:lstStyle/>
          <a:p>
            <a:r>
              <a:rPr lang="fr-FR"/>
              <a:t>Nouvelle règlementation 2019</a:t>
            </a:r>
            <a:endParaRPr lang="fr-FR" dirty="0"/>
          </a:p>
        </p:txBody>
      </p:sp>
      <p:pic>
        <p:nvPicPr>
          <p:cNvPr id="10" name="Espace réservé du contenu 9" descr="Une image contenant capture d’écran&#10;&#10;Description générée automatiquement">
            <a:extLst>
              <a:ext uri="{FF2B5EF4-FFF2-40B4-BE49-F238E27FC236}">
                <a16:creationId xmlns:a16="http://schemas.microsoft.com/office/drawing/2014/main" id="{DB1177A5-B05C-5D4E-8C43-ECEE5EA22970}"/>
              </a:ext>
            </a:extLst>
          </p:cNvPr>
          <p:cNvPicPr>
            <a:picLocks noGrp="1" noChangeAspect="1"/>
          </p:cNvPicPr>
          <p:nvPr>
            <p:ph idx="1"/>
          </p:nvPr>
        </p:nvPicPr>
        <p:blipFill>
          <a:blip r:embed="rId2"/>
          <a:stretch>
            <a:fillRect/>
          </a:stretch>
        </p:blipFill>
        <p:spPr>
          <a:xfrm>
            <a:off x="1243013" y="1687248"/>
            <a:ext cx="9758361" cy="4653072"/>
          </a:xfrm>
        </p:spPr>
      </p:pic>
    </p:spTree>
    <p:extLst>
      <p:ext uri="{BB962C8B-B14F-4D97-AF65-F5344CB8AC3E}">
        <p14:creationId xmlns:p14="http://schemas.microsoft.com/office/powerpoint/2010/main" val="278397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631825"/>
            <a:ext cx="10515600" cy="1055423"/>
          </a:xfrm>
        </p:spPr>
        <p:txBody>
          <a:bodyPr>
            <a:normAutofit/>
          </a:bodyPr>
          <a:lstStyle/>
          <a:p>
            <a:r>
              <a:rPr lang="fr-FR" dirty="0"/>
              <a:t>Fiche de pesée</a:t>
            </a:r>
          </a:p>
        </p:txBody>
      </p:sp>
      <p:pic>
        <p:nvPicPr>
          <p:cNvPr id="6" name="Espace réservé du contenu 5" descr="Une image contenant capture d’écran&#10;&#10;Description générée automatiquement">
            <a:extLst>
              <a:ext uri="{FF2B5EF4-FFF2-40B4-BE49-F238E27FC236}">
                <a16:creationId xmlns:a16="http://schemas.microsoft.com/office/drawing/2014/main" id="{FCFFBC02-446B-0940-8199-C4EA79AC6425}"/>
              </a:ext>
            </a:extLst>
          </p:cNvPr>
          <p:cNvPicPr>
            <a:picLocks noGrp="1" noChangeAspect="1"/>
          </p:cNvPicPr>
          <p:nvPr>
            <p:ph idx="1"/>
          </p:nvPr>
        </p:nvPicPr>
        <p:blipFill>
          <a:blip r:embed="rId2"/>
          <a:stretch>
            <a:fillRect/>
          </a:stretch>
        </p:blipFill>
        <p:spPr>
          <a:xfrm>
            <a:off x="2319454" y="1687248"/>
            <a:ext cx="7425285" cy="4709148"/>
          </a:xfrm>
        </p:spPr>
      </p:pic>
    </p:spTree>
    <p:extLst>
      <p:ext uri="{BB962C8B-B14F-4D97-AF65-F5344CB8AC3E}">
        <p14:creationId xmlns:p14="http://schemas.microsoft.com/office/powerpoint/2010/main" val="305830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ED84B6F-469F-954B-BC70-DD3050F42C63}"/>
              </a:ext>
            </a:extLst>
          </p:cNvPr>
          <p:cNvSpPr>
            <a:spLocks noGrp="1"/>
          </p:cNvSpPr>
          <p:nvPr>
            <p:ph type="title"/>
          </p:nvPr>
        </p:nvSpPr>
        <p:spPr>
          <a:xfrm>
            <a:off x="838200" y="963877"/>
            <a:ext cx="3494362" cy="4930246"/>
          </a:xfrm>
        </p:spPr>
        <p:txBody>
          <a:bodyPr>
            <a:normAutofit/>
          </a:bodyPr>
          <a:lstStyle/>
          <a:p>
            <a:r>
              <a:rPr lang="fr-FR" sz="4100" dirty="0">
                <a:solidFill>
                  <a:schemeClr val="accent1"/>
                </a:solidFill>
              </a:rPr>
              <a:t>Aptitude à l’intégration dans la circulation d’aérodrome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8" name="Espace réservé du contenu 7" descr="Une image contenant capture d’écran&#10;&#10;Description générée automatiquement">
            <a:extLst>
              <a:ext uri="{FF2B5EF4-FFF2-40B4-BE49-F238E27FC236}">
                <a16:creationId xmlns:a16="http://schemas.microsoft.com/office/drawing/2014/main" id="{8AA88473-73B4-C946-A6F0-4D2544A6B7AF}"/>
              </a:ext>
            </a:extLst>
          </p:cNvPr>
          <p:cNvPicPr>
            <a:picLocks noGrp="1" noChangeAspect="1"/>
          </p:cNvPicPr>
          <p:nvPr>
            <p:ph idx="1"/>
          </p:nvPr>
        </p:nvPicPr>
        <p:blipFill>
          <a:blip r:embed="rId2"/>
          <a:stretch>
            <a:fillRect/>
          </a:stretch>
        </p:blipFill>
        <p:spPr>
          <a:xfrm>
            <a:off x="6493584" y="320040"/>
            <a:ext cx="4860216" cy="5929098"/>
          </a:xfrm>
        </p:spPr>
      </p:pic>
    </p:spTree>
    <p:extLst>
      <p:ext uri="{BB962C8B-B14F-4D97-AF65-F5344CB8AC3E}">
        <p14:creationId xmlns:p14="http://schemas.microsoft.com/office/powerpoint/2010/main" val="14070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631825"/>
            <a:ext cx="10515600" cy="1055423"/>
          </a:xfrm>
        </p:spPr>
        <p:txBody>
          <a:bodyPr>
            <a:normAutofit fontScale="90000"/>
          </a:bodyPr>
          <a:lstStyle/>
          <a:p>
            <a:r>
              <a:rPr lang="fr-FR"/>
              <a:t>Bilan carburant:</a:t>
            </a:r>
            <a:r>
              <a:rPr lang="fr-FR" b="1"/>
              <a:t> </a:t>
            </a:r>
            <a:r>
              <a:rPr lang="fr-FR" sz="1600" b="1"/>
              <a:t>la reserve réglementaire.</a:t>
            </a:r>
            <a:r>
              <a:rPr lang="fr-FR" sz="1600"/>
              <a:t> Elle est de 10 mn lors d’un vol local… en vue de l’aérodrome. Elle est de 30 mn de jour, vol local ou navigation. 45 mn en navigation de nuit. Il n’est pas interdit à un opérateur (aéro-club) ou un pilote de rajouter sa propre réserve supplémentaire s’il le souhaite.</a:t>
            </a:r>
            <a:endParaRPr lang="fr-FR" sz="1600" dirty="0"/>
          </a:p>
        </p:txBody>
      </p:sp>
      <p:pic>
        <p:nvPicPr>
          <p:cNvPr id="10" name="Espace réservé du contenu 9" descr="Une image contenant capture d’écran&#10;&#10;Description générée automatiquement">
            <a:extLst>
              <a:ext uri="{FF2B5EF4-FFF2-40B4-BE49-F238E27FC236}">
                <a16:creationId xmlns:a16="http://schemas.microsoft.com/office/drawing/2014/main" id="{A2DFAD1A-70BE-F944-9977-BF2AA00522BE}"/>
              </a:ext>
            </a:extLst>
          </p:cNvPr>
          <p:cNvPicPr>
            <a:picLocks noGrp="1" noChangeAspect="1"/>
          </p:cNvPicPr>
          <p:nvPr>
            <p:ph idx="1"/>
          </p:nvPr>
        </p:nvPicPr>
        <p:blipFill>
          <a:blip r:embed="rId2"/>
          <a:stretch>
            <a:fillRect/>
          </a:stretch>
        </p:blipFill>
        <p:spPr>
          <a:xfrm>
            <a:off x="3105744" y="1825625"/>
            <a:ext cx="6268518" cy="4560888"/>
          </a:xfrm>
        </p:spPr>
      </p:pic>
    </p:spTree>
    <p:extLst>
      <p:ext uri="{BB962C8B-B14F-4D97-AF65-F5344CB8AC3E}">
        <p14:creationId xmlns:p14="http://schemas.microsoft.com/office/powerpoint/2010/main" val="322685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631825"/>
            <a:ext cx="10515600" cy="1055423"/>
          </a:xfrm>
        </p:spPr>
        <p:txBody>
          <a:bodyPr>
            <a:normAutofit/>
          </a:bodyPr>
          <a:lstStyle/>
          <a:p>
            <a:r>
              <a:rPr lang="fr-FR" dirty="0"/>
              <a:t>Réglementation du personnel naviguant</a:t>
            </a:r>
          </a:p>
        </p:txBody>
      </p:sp>
      <p:sp>
        <p:nvSpPr>
          <p:cNvPr id="4" name="Espace réservé du contenu 3">
            <a:extLst>
              <a:ext uri="{FF2B5EF4-FFF2-40B4-BE49-F238E27FC236}">
                <a16:creationId xmlns:a16="http://schemas.microsoft.com/office/drawing/2014/main" id="{CF6A0C53-7C52-D74D-B5E4-C9CD18F6EEB3}"/>
              </a:ext>
            </a:extLst>
          </p:cNvPr>
          <p:cNvSpPr>
            <a:spLocks noGrp="1"/>
          </p:cNvSpPr>
          <p:nvPr>
            <p:ph idx="1"/>
          </p:nvPr>
        </p:nvSpPr>
        <p:spPr/>
        <p:txBody>
          <a:bodyPr>
            <a:normAutofit/>
          </a:bodyPr>
          <a:lstStyle/>
          <a:p>
            <a:r>
              <a:rPr lang="fr-FR" dirty="0"/>
              <a:t> élève pilote : pas d'âge minimum pour l'inscription. Par contre pour avoir le brevet il faut :</a:t>
            </a:r>
          </a:p>
          <a:p>
            <a:pPr lvl="1"/>
            <a:r>
              <a:rPr lang="fr-FR" dirty="0"/>
              <a:t>- être âgé de </a:t>
            </a:r>
            <a:r>
              <a:rPr lang="fr-FR" b="1" dirty="0"/>
              <a:t>15 ans</a:t>
            </a:r>
            <a:r>
              <a:rPr lang="fr-FR" dirty="0"/>
              <a:t> révolus</a:t>
            </a:r>
          </a:p>
          <a:p>
            <a:pPr lvl="1"/>
            <a:r>
              <a:rPr lang="fr-FR" dirty="0"/>
              <a:t>- être titulaire du </a:t>
            </a:r>
            <a:r>
              <a:rPr lang="fr-FR" b="1" dirty="0"/>
              <a:t>certificat</a:t>
            </a:r>
            <a:r>
              <a:rPr lang="fr-FR" dirty="0"/>
              <a:t> d'aptitude théorique commun</a:t>
            </a:r>
          </a:p>
          <a:p>
            <a:pPr lvl="1"/>
            <a:r>
              <a:rPr lang="fr-FR" dirty="0"/>
              <a:t>- avoir satisfait auprès d'un instructeur de pilote d'ULM de la classe correspondante :</a:t>
            </a:r>
          </a:p>
          <a:p>
            <a:pPr lvl="2"/>
            <a:r>
              <a:rPr lang="fr-FR" dirty="0"/>
              <a:t>- à une épreuve au </a:t>
            </a:r>
            <a:r>
              <a:rPr lang="fr-FR" b="1" dirty="0"/>
              <a:t>sol</a:t>
            </a:r>
            <a:r>
              <a:rPr lang="fr-FR" dirty="0"/>
              <a:t> spécifique à la classe (annexe II de l'arrêté)</a:t>
            </a:r>
          </a:p>
          <a:p>
            <a:pPr lvl="2"/>
            <a:r>
              <a:rPr lang="fr-FR" dirty="0"/>
              <a:t>- à une épreuve en </a:t>
            </a:r>
            <a:r>
              <a:rPr lang="fr-FR" b="1" dirty="0"/>
              <a:t>vol.</a:t>
            </a:r>
            <a:endParaRPr lang="fr-FR" dirty="0"/>
          </a:p>
          <a:p>
            <a:r>
              <a:rPr lang="fr-FR" dirty="0"/>
              <a:t> licence et brevet : valable à vie dans une classe donnée. Qualification </a:t>
            </a:r>
            <a:r>
              <a:rPr lang="fr-FR" b="1" dirty="0"/>
              <a:t>biplace</a:t>
            </a:r>
            <a:r>
              <a:rPr lang="fr-FR" dirty="0"/>
              <a:t> valable pour </a:t>
            </a:r>
            <a:r>
              <a:rPr lang="fr-FR" b="1" dirty="0"/>
              <a:t>une seule</a:t>
            </a:r>
            <a:r>
              <a:rPr lang="fr-FR" dirty="0"/>
              <a:t> classe. Aptitude à la radiotéléphonie en langue française à passer auprès d'un instructeur.</a:t>
            </a:r>
          </a:p>
          <a:p>
            <a:endParaRPr lang="fr-FR" dirty="0"/>
          </a:p>
        </p:txBody>
      </p:sp>
    </p:spTree>
    <p:extLst>
      <p:ext uri="{BB962C8B-B14F-4D97-AF65-F5344CB8AC3E}">
        <p14:creationId xmlns:p14="http://schemas.microsoft.com/office/powerpoint/2010/main" val="312988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897E4A-2827-0544-AC39-01ACBEC5E14F}"/>
              </a:ext>
            </a:extLst>
          </p:cNvPr>
          <p:cNvSpPr>
            <a:spLocks noGrp="1"/>
          </p:cNvSpPr>
          <p:nvPr>
            <p:ph type="title"/>
          </p:nvPr>
        </p:nvSpPr>
        <p:spPr>
          <a:xfrm>
            <a:off x="838200" y="631826"/>
            <a:ext cx="10515600" cy="855798"/>
          </a:xfrm>
        </p:spPr>
        <p:txBody>
          <a:bodyPr>
            <a:normAutofit/>
          </a:bodyPr>
          <a:lstStyle/>
          <a:p>
            <a:r>
              <a:rPr lang="fr-FR" dirty="0"/>
              <a:t>Emport documents en vol</a:t>
            </a:r>
          </a:p>
        </p:txBody>
      </p:sp>
      <p:pic>
        <p:nvPicPr>
          <p:cNvPr id="13" name="Espace réservé du contenu 12" descr="Une image contenant capture d’écran&#10;&#10;Description générée automatiquement">
            <a:extLst>
              <a:ext uri="{FF2B5EF4-FFF2-40B4-BE49-F238E27FC236}">
                <a16:creationId xmlns:a16="http://schemas.microsoft.com/office/drawing/2014/main" id="{10B20BEA-24D4-974D-AE3D-52717C923872}"/>
              </a:ext>
            </a:extLst>
          </p:cNvPr>
          <p:cNvPicPr>
            <a:picLocks noGrp="1" noChangeAspect="1"/>
          </p:cNvPicPr>
          <p:nvPr>
            <p:ph idx="1"/>
          </p:nvPr>
        </p:nvPicPr>
        <p:blipFill>
          <a:blip r:embed="rId2"/>
          <a:stretch>
            <a:fillRect/>
          </a:stretch>
        </p:blipFill>
        <p:spPr>
          <a:xfrm>
            <a:off x="2341756" y="1487623"/>
            <a:ext cx="7003672" cy="4689340"/>
          </a:xfrm>
        </p:spPr>
      </p:pic>
    </p:spTree>
    <p:extLst>
      <p:ext uri="{BB962C8B-B14F-4D97-AF65-F5344CB8AC3E}">
        <p14:creationId xmlns:p14="http://schemas.microsoft.com/office/powerpoint/2010/main" val="420000548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888</Words>
  <Application>Microsoft Macintosh PowerPoint</Application>
  <PresentationFormat>Grand écran</PresentationFormat>
  <Paragraphs>80</Paragraphs>
  <Slides>20</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Calibri Light</vt:lpstr>
      <vt:lpstr>Helvetica Neue Medium</vt:lpstr>
      <vt:lpstr>Thème Office</vt:lpstr>
      <vt:lpstr>ULM NORD LORRAINE</vt:lpstr>
      <vt:lpstr>Règlementation</vt:lpstr>
      <vt:lpstr>Les arrêtés</vt:lpstr>
      <vt:lpstr>Nouvelle règlementation 2019</vt:lpstr>
      <vt:lpstr>Fiche de pesée</vt:lpstr>
      <vt:lpstr>Aptitude à l’intégration dans la circulation d’aérodrome</vt:lpstr>
      <vt:lpstr>Bilan carburant: la reserve réglementaire. Elle est de 10 mn lors d’un vol local… en vue de l’aérodrome. Elle est de 30 mn de jour, vol local ou navigation. 45 mn en navigation de nuit. Il n’est pas interdit à un opérateur (aéro-club) ou un pilote de rajouter sa propre réserve supplémentaire s’il le souhaite.</vt:lpstr>
      <vt:lpstr>Réglementation du personnel naviguant</vt:lpstr>
      <vt:lpstr>Emport documents en vol</vt:lpstr>
      <vt:lpstr>Emport documents en vol</vt:lpstr>
      <vt:lpstr>Documents Techniques</vt:lpstr>
      <vt:lpstr>Transpondeur</vt:lpstr>
      <vt:lpstr>Présentation PowerPoint</vt:lpstr>
      <vt:lpstr>Présentation PowerPoint</vt:lpstr>
      <vt:lpstr>Cession d’ULM</vt:lpstr>
      <vt:lpstr>Minimums VMC: conditions météorologiques de vol à vue</vt:lpstr>
      <vt:lpstr>Règles semi- circulaire &amp; Hauteurs de survol </vt:lpstr>
      <vt:lpstr>Présentation PowerPoint</vt:lpstr>
      <vt:lpstr>Présentation PowerPoint</vt:lpstr>
      <vt:lpstr>AGENDA prévisionnel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ULM NORD LORRAINE</dc:title>
  <dc:creator>pascal.lanser@orange.fr</dc:creator>
  <cp:lastModifiedBy>Pascal Lanser</cp:lastModifiedBy>
  <cp:revision>5</cp:revision>
  <dcterms:created xsi:type="dcterms:W3CDTF">2020-02-01T19:53:02Z</dcterms:created>
  <dcterms:modified xsi:type="dcterms:W3CDTF">2022-12-04T18:59:14Z</dcterms:modified>
</cp:coreProperties>
</file>